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5" r:id="rId3"/>
    <p:sldId id="262" r:id="rId4"/>
    <p:sldId id="264" r:id="rId5"/>
    <p:sldId id="261" r:id="rId6"/>
    <p:sldId id="259" r:id="rId7"/>
    <p:sldId id="260" r:id="rId8"/>
    <p:sldId id="257" r:id="rId9"/>
    <p:sldId id="258" r:id="rId10"/>
    <p:sldId id="266" r:id="rId11"/>
    <p:sldId id="269" r:id="rId12"/>
    <p:sldId id="268"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0" autoAdjust="0"/>
    <p:restoredTop sz="94660"/>
  </p:normalViewPr>
  <p:slideViewPr>
    <p:cSldViewPr>
      <p:cViewPr>
        <p:scale>
          <a:sx n="50" d="100"/>
          <a:sy n="50" d="100"/>
        </p:scale>
        <p:origin x="-2460" y="-10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07C215D5-8E7B-4A3C-87C7-78518A745F3B}" type="datetimeFigureOut">
              <a:rPr lang="en-US" smtClean="0"/>
              <a:t>2/21/2014</a:t>
            </a:fld>
            <a:endParaRPr lang="en-US" dirty="0"/>
          </a:p>
        </p:txBody>
      </p:sp>
      <p:sp>
        <p:nvSpPr>
          <p:cNvPr id="23" name="Slide Number Placeholder 22"/>
          <p:cNvSpPr>
            <a:spLocks noGrp="1"/>
          </p:cNvSpPr>
          <p:nvPr>
            <p:ph type="sldNum" sz="quarter" idx="11"/>
          </p:nvPr>
        </p:nvSpPr>
        <p:spPr/>
        <p:txBody>
          <a:bodyPr/>
          <a:lstStyle/>
          <a:p>
            <a:fld id="{0DF25A18-7F76-41D4-92E5-A0D8BD2A96E8}" type="slidenum">
              <a:rPr lang="en-US" smtClean="0"/>
              <a:t>‹#›</a:t>
            </a:fld>
            <a:endParaRPr lang="en-US" dirty="0"/>
          </a:p>
        </p:txBody>
      </p:sp>
      <p:sp>
        <p:nvSpPr>
          <p:cNvPr id="24" name="Footer Placeholder 23"/>
          <p:cNvSpPr>
            <a:spLocks noGrp="1"/>
          </p:cNvSpPr>
          <p:nvPr>
            <p:ph type="ftr" sz="quarter" idx="12"/>
          </p:nvPr>
        </p:nvSpPr>
        <p:spPr/>
        <p:txBody>
          <a:bodyPr/>
          <a:lstStyle/>
          <a:p>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C215D5-8E7B-4A3C-87C7-78518A745F3B}" type="datetimeFigureOut">
              <a:rPr lang="en-US" smtClean="0"/>
              <a:t>2/21/2014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F25A18-7F76-41D4-92E5-A0D8BD2A96E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C215D5-8E7B-4A3C-87C7-78518A745F3B}" type="datetimeFigureOut">
              <a:rPr lang="en-US" smtClean="0"/>
              <a:t>2/21/2014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F25A18-7F76-41D4-92E5-A0D8BD2A96E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07C215D5-8E7B-4A3C-87C7-78518A745F3B}" type="datetimeFigureOut">
              <a:rPr lang="en-US" smtClean="0"/>
              <a:t>2/21/2014</a:t>
            </a:fld>
            <a:endParaRPr lang="en-US" dirty="0"/>
          </a:p>
        </p:txBody>
      </p:sp>
      <p:sp>
        <p:nvSpPr>
          <p:cNvPr id="19" name="Slide Number Placeholder 18"/>
          <p:cNvSpPr>
            <a:spLocks noGrp="1"/>
          </p:cNvSpPr>
          <p:nvPr>
            <p:ph type="sldNum" sz="quarter" idx="15"/>
          </p:nvPr>
        </p:nvSpPr>
        <p:spPr/>
        <p:txBody>
          <a:bodyPr/>
          <a:lstStyle/>
          <a:p>
            <a:fld id="{0DF25A18-7F76-41D4-92E5-A0D8BD2A96E8}" type="slidenum">
              <a:rPr lang="en-US" smtClean="0"/>
              <a:t>‹#›</a:t>
            </a:fld>
            <a:endParaRPr lang="en-US" dirty="0"/>
          </a:p>
        </p:txBody>
      </p:sp>
      <p:sp>
        <p:nvSpPr>
          <p:cNvPr id="21" name="Footer Placeholder 20"/>
          <p:cNvSpPr>
            <a:spLocks noGrp="1"/>
          </p:cNvSpPr>
          <p:nvPr>
            <p:ph type="ftr" sz="quarter" idx="16"/>
          </p:nvPr>
        </p:nvSpPr>
        <p:spPr/>
        <p:txBody>
          <a:bodyPr/>
          <a:lstStyle/>
          <a:p>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07C215D5-8E7B-4A3C-87C7-78518A745F3B}" type="datetimeFigureOut">
              <a:rPr lang="en-US" smtClean="0"/>
              <a:t>2/21/2014</a:t>
            </a:fld>
            <a:endParaRPr lang="en-US" dirty="0"/>
          </a:p>
        </p:txBody>
      </p:sp>
      <p:sp>
        <p:nvSpPr>
          <p:cNvPr id="20" name="Slide Number Placeholder 19"/>
          <p:cNvSpPr>
            <a:spLocks noGrp="1"/>
          </p:cNvSpPr>
          <p:nvPr>
            <p:ph type="sldNum" sz="quarter" idx="11"/>
          </p:nvPr>
        </p:nvSpPr>
        <p:spPr/>
        <p:txBody>
          <a:bodyPr/>
          <a:lstStyle/>
          <a:p>
            <a:fld id="{0DF25A18-7F76-41D4-92E5-A0D8BD2A96E8}" type="slidenum">
              <a:rPr lang="en-US" smtClean="0"/>
              <a:t>‹#›</a:t>
            </a:fld>
            <a:endParaRPr lang="en-US" dirty="0"/>
          </a:p>
        </p:txBody>
      </p:sp>
      <p:sp>
        <p:nvSpPr>
          <p:cNvPr id="21" name="Footer Placeholder 20"/>
          <p:cNvSpPr>
            <a:spLocks noGrp="1"/>
          </p:cNvSpPr>
          <p:nvPr>
            <p:ph type="ftr" sz="quarter" idx="12"/>
          </p:nvPr>
        </p:nvSpPr>
        <p:spPr/>
        <p:txBody>
          <a:bodyPr/>
          <a:lstStyle/>
          <a:p>
            <a:endParaRPr lang="en-US" dirty="0"/>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07C215D5-8E7B-4A3C-87C7-78518A745F3B}" type="datetimeFigureOut">
              <a:rPr lang="en-US" smtClean="0"/>
              <a:t>2/21/2014</a:t>
            </a:fld>
            <a:endParaRPr lang="en-US" dirty="0"/>
          </a:p>
        </p:txBody>
      </p:sp>
      <p:sp>
        <p:nvSpPr>
          <p:cNvPr id="25" name="Slide Number Placeholder 24"/>
          <p:cNvSpPr>
            <a:spLocks noGrp="1"/>
          </p:cNvSpPr>
          <p:nvPr>
            <p:ph type="sldNum" sz="quarter" idx="16"/>
          </p:nvPr>
        </p:nvSpPr>
        <p:spPr/>
        <p:txBody>
          <a:bodyPr/>
          <a:lstStyle/>
          <a:p>
            <a:fld id="{0DF25A18-7F76-41D4-92E5-A0D8BD2A96E8}" type="slidenum">
              <a:rPr lang="en-US" smtClean="0"/>
              <a:t>‹#›</a:t>
            </a:fld>
            <a:endParaRPr lang="en-US" dirty="0"/>
          </a:p>
        </p:txBody>
      </p:sp>
      <p:sp>
        <p:nvSpPr>
          <p:cNvPr id="26" name="Footer Placeholder 25"/>
          <p:cNvSpPr>
            <a:spLocks noGrp="1"/>
          </p:cNvSpPr>
          <p:nvPr>
            <p:ph type="ftr" sz="quarter" idx="17"/>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07C215D5-8E7B-4A3C-87C7-78518A745F3B}" type="datetimeFigureOut">
              <a:rPr lang="en-US" smtClean="0"/>
              <a:t>2/21/2014</a:t>
            </a:fld>
            <a:endParaRPr lang="en-US" dirty="0"/>
          </a:p>
        </p:txBody>
      </p:sp>
      <p:sp>
        <p:nvSpPr>
          <p:cNvPr id="24" name="Slide Number Placeholder 23"/>
          <p:cNvSpPr>
            <a:spLocks noGrp="1"/>
          </p:cNvSpPr>
          <p:nvPr>
            <p:ph type="sldNum" sz="quarter" idx="17"/>
          </p:nvPr>
        </p:nvSpPr>
        <p:spPr/>
        <p:txBody>
          <a:bodyPr/>
          <a:lstStyle/>
          <a:p>
            <a:fld id="{0DF25A18-7F76-41D4-92E5-A0D8BD2A96E8}" type="slidenum">
              <a:rPr lang="en-US" smtClean="0"/>
              <a:t>‹#›</a:t>
            </a:fld>
            <a:endParaRPr lang="en-US" dirty="0"/>
          </a:p>
        </p:txBody>
      </p:sp>
      <p:sp>
        <p:nvSpPr>
          <p:cNvPr id="29" name="Footer Placeholder 28"/>
          <p:cNvSpPr>
            <a:spLocks noGrp="1"/>
          </p:cNvSpPr>
          <p:nvPr>
            <p:ph type="ftr" sz="quarter" idx="18"/>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10"/>
          <p:cNvSpPr>
            <a:spLocks noGrp="1"/>
          </p:cNvSpPr>
          <p:nvPr>
            <p:ph type="dt" sz="half" idx="10"/>
          </p:nvPr>
        </p:nvSpPr>
        <p:spPr/>
        <p:txBody>
          <a:bodyPr/>
          <a:lstStyle/>
          <a:p>
            <a:fld id="{07C215D5-8E7B-4A3C-87C7-78518A745F3B}" type="datetimeFigureOut">
              <a:rPr lang="en-US" smtClean="0"/>
              <a:t>2/21/2014</a:t>
            </a:fld>
            <a:endParaRPr lang="en-US" dirty="0"/>
          </a:p>
        </p:txBody>
      </p:sp>
      <p:sp>
        <p:nvSpPr>
          <p:cNvPr id="14" name="Slide Number Placeholder 13"/>
          <p:cNvSpPr>
            <a:spLocks noGrp="1"/>
          </p:cNvSpPr>
          <p:nvPr>
            <p:ph type="sldNum" sz="quarter" idx="11"/>
          </p:nvPr>
        </p:nvSpPr>
        <p:spPr/>
        <p:txBody>
          <a:bodyPr/>
          <a:lstStyle/>
          <a:p>
            <a:fld id="{0DF25A18-7F76-41D4-92E5-A0D8BD2A96E8}" type="slidenum">
              <a:rPr lang="en-US" smtClean="0"/>
              <a:t>‹#›</a:t>
            </a:fld>
            <a:endParaRPr lang="en-US" dirty="0"/>
          </a:p>
        </p:txBody>
      </p:sp>
      <p:sp>
        <p:nvSpPr>
          <p:cNvPr id="18" name="Footer Placeholder 17"/>
          <p:cNvSpPr>
            <a:spLocks noGrp="1"/>
          </p:cNvSpPr>
          <p:nvPr>
            <p:ph type="ftr" sz="quarter" idx="12"/>
          </p:nvPr>
        </p:nvSpPr>
        <p:spPr/>
        <p:txBody>
          <a:bodyPr/>
          <a:lstStyle/>
          <a:p>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fld id="{07C215D5-8E7B-4A3C-87C7-78518A745F3B}" type="datetimeFigureOut">
              <a:rPr lang="en-US" smtClean="0"/>
              <a:t>2/21/2014</a:t>
            </a:fld>
            <a:endParaRPr lang="en-US" dirty="0"/>
          </a:p>
        </p:txBody>
      </p:sp>
      <p:sp>
        <p:nvSpPr>
          <p:cNvPr id="12" name="Slide Number Placeholder 11"/>
          <p:cNvSpPr>
            <a:spLocks noGrp="1"/>
          </p:cNvSpPr>
          <p:nvPr>
            <p:ph type="sldNum" sz="quarter" idx="11"/>
          </p:nvPr>
        </p:nvSpPr>
        <p:spPr/>
        <p:txBody>
          <a:bodyPr/>
          <a:lstStyle/>
          <a:p>
            <a:fld id="{0DF25A18-7F76-41D4-92E5-A0D8BD2A96E8}" type="slidenum">
              <a:rPr lang="en-US" smtClean="0"/>
              <a:t>‹#›</a:t>
            </a:fld>
            <a:endParaRPr lang="en-US" dirty="0"/>
          </a:p>
        </p:txBody>
      </p:sp>
      <p:sp>
        <p:nvSpPr>
          <p:cNvPr id="13" name="Footer Placeholder 12"/>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07C215D5-8E7B-4A3C-87C7-78518A745F3B}" type="datetimeFigureOut">
              <a:rPr lang="en-US" smtClean="0"/>
              <a:t>2/21/2014</a:t>
            </a:fld>
            <a:endParaRPr lang="en-US" dirty="0"/>
          </a:p>
        </p:txBody>
      </p:sp>
      <p:sp>
        <p:nvSpPr>
          <p:cNvPr id="18" name="Slide Number Placeholder 17"/>
          <p:cNvSpPr>
            <a:spLocks noGrp="1"/>
          </p:cNvSpPr>
          <p:nvPr>
            <p:ph type="sldNum" sz="quarter" idx="16"/>
          </p:nvPr>
        </p:nvSpPr>
        <p:spPr/>
        <p:txBody>
          <a:bodyPr/>
          <a:lstStyle/>
          <a:p>
            <a:fld id="{0DF25A18-7F76-41D4-92E5-A0D8BD2A96E8}" type="slidenum">
              <a:rPr lang="en-US" smtClean="0"/>
              <a:t>‹#›</a:t>
            </a:fld>
            <a:endParaRPr lang="en-US" dirty="0"/>
          </a:p>
        </p:txBody>
      </p:sp>
      <p:sp>
        <p:nvSpPr>
          <p:cNvPr id="20" name="Footer Placeholder 19"/>
          <p:cNvSpPr>
            <a:spLocks noGrp="1"/>
          </p:cNvSpPr>
          <p:nvPr>
            <p:ph type="ftr" sz="quarter" idx="17"/>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07C215D5-8E7B-4A3C-87C7-78518A745F3B}" type="datetimeFigureOut">
              <a:rPr lang="en-US" smtClean="0"/>
              <a:t>2/21/2014</a:t>
            </a:fld>
            <a:endParaRPr lang="en-US" dirty="0"/>
          </a:p>
        </p:txBody>
      </p:sp>
      <p:sp>
        <p:nvSpPr>
          <p:cNvPr id="20" name="Slide Number Placeholder 19"/>
          <p:cNvSpPr>
            <a:spLocks noGrp="1"/>
          </p:cNvSpPr>
          <p:nvPr>
            <p:ph type="sldNum" sz="quarter" idx="15"/>
          </p:nvPr>
        </p:nvSpPr>
        <p:spPr/>
        <p:txBody>
          <a:bodyPr/>
          <a:lstStyle/>
          <a:p>
            <a:fld id="{0DF25A18-7F76-41D4-92E5-A0D8BD2A96E8}" type="slidenum">
              <a:rPr lang="en-US" smtClean="0"/>
              <a:t>‹#›</a:t>
            </a:fld>
            <a:endParaRPr lang="en-US" dirty="0"/>
          </a:p>
        </p:txBody>
      </p:sp>
      <p:sp>
        <p:nvSpPr>
          <p:cNvPr id="21" name="Footer Placeholder 20"/>
          <p:cNvSpPr>
            <a:spLocks noGrp="1"/>
          </p:cNvSpPr>
          <p:nvPr>
            <p:ph type="ftr" sz="quarter" idx="16"/>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07C215D5-8E7B-4A3C-87C7-78518A745F3B}" type="datetimeFigureOut">
              <a:rPr lang="en-US" smtClean="0"/>
              <a:t>2/21/2014</a:t>
            </a:fld>
            <a:endParaRPr lang="en-US" dirty="0"/>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dirty="0"/>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0DF25A18-7F76-41D4-92E5-A0D8BD2A96E8}"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4.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27.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freestockphotos.biz/pictures/7/7188/su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380" y="4419600"/>
            <a:ext cx="2471695" cy="2034907"/>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4419600" y="3200400"/>
            <a:ext cx="4572000" cy="1368798"/>
          </a:xfrm>
        </p:spPr>
        <p:txBody>
          <a:bodyPr/>
          <a:lstStyle/>
          <a:p>
            <a:r>
              <a:rPr lang="en-US" dirty="0" smtClean="0"/>
              <a:t>Key concept#2</a:t>
            </a:r>
          </a:p>
          <a:p>
            <a:r>
              <a:rPr lang="en-US" dirty="0" smtClean="0"/>
              <a:t>Visual-Spatial	</a:t>
            </a:r>
            <a:r>
              <a:rPr lang="en-US" dirty="0"/>
              <a:t>	</a:t>
            </a:r>
            <a:r>
              <a:rPr lang="en-US" dirty="0" smtClean="0"/>
              <a:t>	</a:t>
            </a:r>
            <a:r>
              <a:rPr lang="en-US" b="1" dirty="0" smtClean="0"/>
              <a:t> </a:t>
            </a:r>
            <a:r>
              <a:rPr lang="en-US" dirty="0" smtClean="0"/>
              <a:t>(Images and space)</a:t>
            </a:r>
            <a:endParaRPr lang="en-US" dirty="0"/>
          </a:p>
        </p:txBody>
      </p:sp>
      <p:sp>
        <p:nvSpPr>
          <p:cNvPr id="2" name="Title 1"/>
          <p:cNvSpPr>
            <a:spLocks noGrp="1"/>
          </p:cNvSpPr>
          <p:nvPr>
            <p:ph type="title"/>
          </p:nvPr>
        </p:nvSpPr>
        <p:spPr>
          <a:xfrm>
            <a:off x="304800" y="304800"/>
            <a:ext cx="8610600" cy="2514600"/>
          </a:xfrm>
        </p:spPr>
        <p:txBody>
          <a:bodyPr>
            <a:normAutofit fontScale="90000"/>
          </a:bodyPr>
          <a:lstStyle/>
          <a:p>
            <a:r>
              <a:rPr lang="en-US" sz="53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panose="020B0A04020102020204" pitchFamily="34" charset="0"/>
              </a:rPr>
              <a:t>Significant Moments in  the Summer Olympics</a:t>
            </a:r>
            <a:r>
              <a:rPr lang="en-US" sz="4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panose="020B0A04020102020204" pitchFamily="34" charset="0"/>
              </a:rPr>
              <a:t/>
            </a:r>
            <a:br>
              <a:rPr lang="en-US" sz="4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panose="020B0A04020102020204" pitchFamily="34" charset="0"/>
              </a:rPr>
            </a:br>
            <a:r>
              <a:rPr lang="en-US" sz="4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panose="020B0A04020102020204" pitchFamily="34" charset="0"/>
              </a:rPr>
              <a:t>  By: </a:t>
            </a:r>
            <a:r>
              <a:rPr lang="en-US" sz="4800" b="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panose="020B0A04020102020204" pitchFamily="34" charset="0"/>
              </a:rPr>
              <a:t>Sena</a:t>
            </a:r>
            <a:endParaRPr lang="en-US" sz="4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Black" panose="020B0A04020102020204" pitchFamily="34" charset="0"/>
            </a:endParaRPr>
          </a:p>
        </p:txBody>
      </p:sp>
      <p:sp>
        <p:nvSpPr>
          <p:cNvPr id="7" name="Rectangle 6"/>
          <p:cNvSpPr/>
          <p:nvPr/>
        </p:nvSpPr>
        <p:spPr>
          <a:xfrm>
            <a:off x="20075" y="4800600"/>
            <a:ext cx="9144000" cy="2057400"/>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3429000"/>
            <a:ext cx="32004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400" dirty="0" smtClean="0">
                <a:solidFill>
                  <a:srgbClr val="FF0000"/>
                </a:solidFill>
                <a:latin typeface="Arial Black" panose="020B0A04020102020204" pitchFamily="34" charset="0"/>
              </a:rPr>
              <a:t>KEEP CLICKING</a:t>
            </a:r>
            <a:endParaRPr lang="en-US" sz="24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3407670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103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grpId="0"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3">
                                            <p:txEl>
                                              <p:pRg st="0" end="0"/>
                                            </p:txEl>
                                          </p:spTgt>
                                        </p:tgtEl>
                                        <p:attrNameLst>
                                          <p:attrName>ppt_x</p:attrName>
                                          <p:attrName>ppt_y</p:attrName>
                                        </p:attrNameLst>
                                      </p:cBhvr>
                                    </p:animMotion>
                                    <p:animRot by="1500000">
                                      <p:cBhvr>
                                        <p:cTn id="27" dur="125" fill="hold">
                                          <p:stCondLst>
                                            <p:cond delay="0"/>
                                          </p:stCondLst>
                                        </p:cTn>
                                        <p:tgtEl>
                                          <p:spTgt spid="3">
                                            <p:txEl>
                                              <p:pRg st="0" end="0"/>
                                            </p:txEl>
                                          </p:spTgt>
                                        </p:tgtEl>
                                        <p:attrNameLst>
                                          <p:attrName>r</p:attrName>
                                        </p:attrNameLst>
                                      </p:cBhvr>
                                    </p:animRot>
                                    <p:animRot by="-1500000">
                                      <p:cBhvr>
                                        <p:cTn id="28" dur="125" fill="hold">
                                          <p:stCondLst>
                                            <p:cond delay="125"/>
                                          </p:stCondLst>
                                        </p:cTn>
                                        <p:tgtEl>
                                          <p:spTgt spid="3">
                                            <p:txEl>
                                              <p:pRg st="0" end="0"/>
                                            </p:txEl>
                                          </p:spTgt>
                                        </p:tgtEl>
                                        <p:attrNameLst>
                                          <p:attrName>r</p:attrName>
                                        </p:attrNameLst>
                                      </p:cBhvr>
                                    </p:animRot>
                                    <p:animRot by="-1500000">
                                      <p:cBhvr>
                                        <p:cTn id="29" dur="125" fill="hold">
                                          <p:stCondLst>
                                            <p:cond delay="250"/>
                                          </p:stCondLst>
                                        </p:cTn>
                                        <p:tgtEl>
                                          <p:spTgt spid="3">
                                            <p:txEl>
                                              <p:pRg st="0" end="0"/>
                                            </p:txEl>
                                          </p:spTgt>
                                        </p:tgtEl>
                                        <p:attrNameLst>
                                          <p:attrName>r</p:attrName>
                                        </p:attrNameLst>
                                      </p:cBhvr>
                                    </p:animRot>
                                    <p:animRot by="1500000">
                                      <p:cBhvr>
                                        <p:cTn id="30" dur="125" fill="hold">
                                          <p:stCondLst>
                                            <p:cond delay="375"/>
                                          </p:stCondLst>
                                        </p:cTn>
                                        <p:tgtEl>
                                          <p:spTgt spid="3">
                                            <p:txEl>
                                              <p:pRg st="0" end="0"/>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0" nodeType="click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3">
                                            <p:txEl>
                                              <p:pRg st="1" end="1"/>
                                            </p:txEl>
                                          </p:spTgt>
                                        </p:tgtEl>
                                        <p:attrNameLst>
                                          <p:attrName>ppt_x</p:attrName>
                                          <p:attrName>ppt_y</p:attrName>
                                        </p:attrNameLst>
                                      </p:cBhvr>
                                    </p:animMotion>
                                    <p:animRot by="1500000">
                                      <p:cBhvr>
                                        <p:cTn id="35" dur="125" fill="hold">
                                          <p:stCondLst>
                                            <p:cond delay="0"/>
                                          </p:stCondLst>
                                        </p:cTn>
                                        <p:tgtEl>
                                          <p:spTgt spid="3">
                                            <p:txEl>
                                              <p:pRg st="1" end="1"/>
                                            </p:txEl>
                                          </p:spTgt>
                                        </p:tgtEl>
                                        <p:attrNameLst>
                                          <p:attrName>r</p:attrName>
                                        </p:attrNameLst>
                                      </p:cBhvr>
                                    </p:animRot>
                                    <p:animRot by="-1500000">
                                      <p:cBhvr>
                                        <p:cTn id="36" dur="125" fill="hold">
                                          <p:stCondLst>
                                            <p:cond delay="125"/>
                                          </p:stCondLst>
                                        </p:cTn>
                                        <p:tgtEl>
                                          <p:spTgt spid="3">
                                            <p:txEl>
                                              <p:pRg st="1" end="1"/>
                                            </p:txEl>
                                          </p:spTgt>
                                        </p:tgtEl>
                                        <p:attrNameLst>
                                          <p:attrName>r</p:attrName>
                                        </p:attrNameLst>
                                      </p:cBhvr>
                                    </p:animRot>
                                    <p:animRot by="-1500000">
                                      <p:cBhvr>
                                        <p:cTn id="37" dur="125" fill="hold">
                                          <p:stCondLst>
                                            <p:cond delay="250"/>
                                          </p:stCondLst>
                                        </p:cTn>
                                        <p:tgtEl>
                                          <p:spTgt spid="3">
                                            <p:txEl>
                                              <p:pRg st="1" end="1"/>
                                            </p:txEl>
                                          </p:spTgt>
                                        </p:tgtEl>
                                        <p:attrNameLst>
                                          <p:attrName>r</p:attrName>
                                        </p:attrNameLst>
                                      </p:cBhvr>
                                    </p:animRot>
                                    <p:animRot by="1500000">
                                      <p:cBhvr>
                                        <p:cTn id="38"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Autofit/>
          </a:bodyPr>
          <a:lstStyle/>
          <a:p>
            <a:r>
              <a:rPr lang="en-US" sz="1800" i="0" dirty="0" smtClean="0">
                <a:latin typeface="Times New Roman" panose="02020603050405020304" pitchFamily="18" charset="0"/>
                <a:cs typeface="Times New Roman" panose="02020603050405020304" pitchFamily="18" charset="0"/>
              </a:rPr>
              <a:t>     In the year 2004, Carly Patterson was at Athens competing in the Olympics for gymnastic. Carly was the second women who had ever won a gold medal at the individual all-around. It is known as a significant event because she was one of the two people who had won the individual all-around. Carly also did this while she was battling several bulging discs throughout the competition.</a:t>
            </a:r>
            <a:endParaRPr lang="en-US" sz="1800" i="0"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p:txBody>
          <a:bodyPr>
            <a:normAutofit fontScale="90000"/>
          </a:bodyPr>
          <a:lstStyle/>
          <a:p>
            <a:r>
              <a:rPr lang="en-US" dirty="0" smtClean="0">
                <a:latin typeface="Arial Black" panose="020B0A04020102020204" pitchFamily="34" charset="0"/>
              </a:rPr>
              <a:t>Carly Patterson, 2004 Olympics</a:t>
            </a:r>
            <a:endParaRPr lang="en-US" dirty="0">
              <a:latin typeface="Arial Black" panose="020B0A0402010202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884" y="152400"/>
            <a:ext cx="3221516" cy="438674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classroomclipart.com/images/gallery/Clipart/Sports/Gymnastics_Clipart/TN_01-05-09_1R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176" r="100000"/>
                    </a14:imgEffect>
                  </a14:imgLayer>
                </a14:imgProps>
              </a:ext>
              <a:ext uri="{28A0092B-C50C-407E-A947-70E740481C1C}">
                <a14:useLocalDpi xmlns:a14="http://schemas.microsoft.com/office/drawing/2010/main" val="0"/>
              </a:ext>
            </a:extLst>
          </a:blip>
          <a:srcRect/>
          <a:stretch>
            <a:fillRect/>
          </a:stretch>
        </p:blipFill>
        <p:spPr bwMode="auto">
          <a:xfrm flipH="1">
            <a:off x="33969" y="5820901"/>
            <a:ext cx="1219200" cy="1004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6627" y="4926371"/>
            <a:ext cx="35814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-Carly Patterson doing her gymnastics routine at the Olympics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49398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7136 0.00023 C 0.08907 -0.00023 0.10538 -0.00139 0.1224 -0.00416 C 0.12813 -0.00301 0.13177 -0.00139 0.13733 0.00023 C 0.14115 0.00023 0.14462 -0.00046 0.14809 -0.00069 C 0.15677 -0.00092 0.16528 -0.00069 0.17379 -0.00139 C 0.18559 -0.00208 0.20608 -0.01157 0.21441 -0.01712 C 0.21684 -0.02128 0.22049 -0.02359 0.2224 -0.02753 C 0.23125 -0.02452 0.23299 -0.01827 0.24167 -0.01527 C 0.25139 -0.00833 0.25469 -0.00578 0.26702 -0.00208 C 0.275 0.00301 0.28177 0.00324 0.29254 0.00393 C 0.3125 0.00393 0.33247 0.00393 0.35243 0.00324 C 0.35365 0.00324 0.35538 0.00324 0.35608 0.00255 C 0.35747 0.00093 0.3566 -0.00069 0.35764 -0.00208 C 0.35938 -0.00532 0.36545 -0.00995 0.36858 -0.01272 C 0.37032 -0.01596 0.37344 -0.01874 0.37657 -0.02197 C 0.39202 -0.01573 0.40625 -0.00833 0.4224 -0.00301 C 0.4441 0.0037 0.41927 -0.00439 0.44271 0.00139 C 0.44931 0.00301 0.45556 0.00509 0.46181 0.00717 C 0.47726 0.0118 0.49445 0.01342 0.51042 0.01712 C 0.52813 0.01481 0.54184 0.00555 0.55764 0.00023 C 0.56511 -0.00208 0.57257 -0.00277 0.58021 -0.00416 C 0.59045 -0.00185 0.58941 -0.00601 0.59427 -0.01064 C 0.58629 -0.02151 0.57986 -0.02475 0.5658 -0.03146 C 0.56111 -0.02614 0.55903 -0.02151 0.55764 -0.01527 C 0.5566 0.01041 0.54219 0.05043 0.59254 0.05575 C 0.60035 0.05413 0.60868 0.05413 0.61597 0.05182 C 0.61684 0.05112 0.62709 0.03956 0.62917 0.03678 C 0.63212 0.03285 0.62917 0.0303 0.63611 0.02868 C 0.65139 0.03054 0.6408 0.02868 0.66719 0.03562 C 0.67275 0.03724 0.68924 0.03817 0.69549 0.03863 C 0.70938 0.0384 0.72535 0.04256 0.73733 0.03794 C 0.74427 0.03493 0.73768 0.02637 0.73872 0.02105 C 0.73959 0.01527 0.74323 0.00902 0.74549 0.00324 C 0.7467 -0.01064 0.74809 -0.0229 0.76042 -0.03377 C 0.77084 -0.05528 0.74948 0.02568 0.7658 0.00324 C 0.76719 -0.00301 0.76788 -0.00879 0.77136 -0.01457 C 0.77292 -0.01758 0.77657 -0.02383 0.77657 -0.02383 C 0.78698 -0.01665 0.78907 -0.0037 0.80486 -0.00069 C 0.8092 -0.00069 0.81407 -0.00069 0.81858 -0.00139 C 0.82275 -0.00208 0.82622 -0.00416 0.83056 -0.00532 C 0.84202 -0.00763 0.84045 -0.00671 0.85226 -0.00671 L 0.87136 -0.01457 " pathEditMode="relative" rAng="0" ptsTypes="ffffffffffffffffffffffffffffffffffffffffAA">
                                      <p:cBhvr>
                                        <p:cTn id="21" dur="2000" fill="hold"/>
                                        <p:tgtEl>
                                          <p:spTgt spid="4098"/>
                                        </p:tgtEl>
                                        <p:attrNameLst>
                                          <p:attrName>ppt_x</p:attrName>
                                          <p:attrName>ppt_y</p:attrName>
                                        </p:attrNameLst>
                                      </p:cBhvr>
                                      <p:rCtr x="4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Black" panose="020B0A04020102020204" pitchFamily="34" charset="0"/>
              </a:rPr>
              <a:t>Mariel </a:t>
            </a:r>
            <a:r>
              <a:rPr lang="en-US" dirty="0" smtClean="0">
                <a:latin typeface="Arial Black" panose="020B0A04020102020204" pitchFamily="34" charset="0"/>
              </a:rPr>
              <a:t>Zagunis,</a:t>
            </a:r>
            <a:br>
              <a:rPr lang="en-US" dirty="0" smtClean="0">
                <a:latin typeface="Arial Black" panose="020B0A04020102020204" pitchFamily="34" charset="0"/>
              </a:rPr>
            </a:br>
            <a:r>
              <a:rPr lang="en-US" dirty="0">
                <a:latin typeface="Arial Black" panose="020B0A04020102020204" pitchFamily="34" charset="0"/>
              </a:rPr>
              <a:t>	</a:t>
            </a:r>
            <a:r>
              <a:rPr lang="en-US" dirty="0" smtClean="0">
                <a:latin typeface="Arial Black" panose="020B0A04020102020204" pitchFamily="34" charset="0"/>
              </a:rPr>
              <a:t>			2004 Olympics</a:t>
            </a:r>
            <a:endParaRPr lang="en-US" dirty="0"/>
          </a:p>
        </p:txBody>
      </p:sp>
      <p:sp>
        <p:nvSpPr>
          <p:cNvPr id="3" name="Text Placeholder 2"/>
          <p:cNvSpPr>
            <a:spLocks noGrp="1"/>
          </p:cNvSpPr>
          <p:nvPr>
            <p:ph type="body" sz="half" idx="2"/>
          </p:nvPr>
        </p:nvSpPr>
        <p:spPr>
          <a:xfrm>
            <a:off x="352426" y="1463040"/>
            <a:ext cx="3381375" cy="4175760"/>
          </a:xfrm>
        </p:spPr>
        <p:txBody>
          <a:bodyPr>
            <a:noAutofit/>
          </a:bodyPr>
          <a:lstStyle/>
          <a:p>
            <a:r>
              <a:rPr lang="en-US" i="0" dirty="0" smtClean="0">
                <a:latin typeface="Times New Roman" panose="02020603050405020304" pitchFamily="18" charset="0"/>
                <a:cs typeface="Times New Roman" panose="02020603050405020304" pitchFamily="18" charset="0"/>
              </a:rPr>
              <a:t>Mariel  Zagunis  is an American  fencer, who competed in the 2004 Olympics in Athens . She competed in the  Women’s Saber  fencing </a:t>
            </a:r>
            <a:r>
              <a:rPr lang="en-US" i="0" dirty="0">
                <a:latin typeface="Times New Roman" panose="02020603050405020304" pitchFamily="18" charset="0"/>
                <a:cs typeface="Times New Roman" panose="02020603050405020304" pitchFamily="18" charset="0"/>
              </a:rPr>
              <a:t> </a:t>
            </a:r>
            <a:r>
              <a:rPr lang="en-US" i="0" dirty="0" smtClean="0">
                <a:latin typeface="Times New Roman" panose="02020603050405020304" pitchFamily="18" charset="0"/>
                <a:cs typeface="Times New Roman" panose="02020603050405020304" pitchFamily="18" charset="0"/>
              </a:rPr>
              <a:t>in the Olympics. This photo is significant because it shows American fencer Mariel  Zagunis fencing against Chinese fencer Xue Tan . In this  match Mariel wins 15-9 which makes her the first American to win gold in 100 years</a:t>
            </a:r>
            <a:r>
              <a:rPr lang="en-US" dirty="0" smtClean="0"/>
              <a:t>.</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351" y="1295400"/>
            <a:ext cx="5551714" cy="3215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data:image/jpeg;base64,/9j/4AAQSkZJRgABAQAAAQABAAD/2wCEAAkGBggGDxMTBxITEhMSFhcUFhUTFRwXFRUVFRYWFBQVFhUZHicjGBojGRgXIDAhJyg1LywtISoxNTwqNTIrLSkBCQoKBQUFDQUFDSkYEhgpKSkpKSkpKSkpKSkpKSkpKSkpKSkpKSkpKSkpKSkpKSkpKSkpKSkpKSkpKSkpKSkpKf/AABEIAKgBLAMBIgACEQEDEQH/xAAcAAEAAgMBAQEAAAAAAAAAAAAABwgEBQYCAwH/xABKEAABAwIDBAUFDAgDCQAAAAABAAIDBBEFBiEHEjFBEyJRYXEWMoGR0ggVI0JSVWJylKGxwRQzQ0WCkpPRY7LUNDVTVHOVs8LT/8QAFAEBAAAAAAAAAAAAAAAAAAAAAP/EABQRAQAAAAAAAAAAAAAAAAAAAAD/2gAMAwEAAhEDEQA/AJxREQEREBERAREQEREBF86ioipGOfUODWMaXOc42DWtFySeQAVdc4besfrKmRuW5GwU7XWjcImmR7RpvO6QG1zcgACwsDzQWORVTbtpz03hWn0wwn8Y1m4Rt3zjQSh1bKypZpvRvjYwEX1s6NoLXWvY6juKCz6LW5cx+kzPSRVOHnqSt3gDa7Twcx1vjAgg+C2SAiLQZuzvg2SoukxeQAkEsibrLJbkxv5mwHMoN7JIyIEyEAAXJJsABxJPJRPnfb9h2CudFltjaqQcZS74Bp7t3WTvsQOwqKM/bUcYz08tlJhpgerAw9XTg6R2m+7x0HIDnxqDeYtnPGsXrXVskzo53EWdESzdDQGhrLHQWA/NWIyltcy/X0UDsZrIY6gsHStcd3rjQm1rC9r+lVioaGpxOVkVEx0kkhDWtaLlxPIK12W9meXsJo4Iq2jpJpWMAkkfBG5z38Xnec0ki97dyDKG0jKJ/eFL/Vb/AHXobRMpH94Un9Zn919vITKvzdRfZYvZTyEyr83UX2WL2UHlufsqO4YhRemojH4uXpuecruNm4hRE91TF7SeQmVfm6i+yxeynkJlX5uovssXsoMqPMuCy/q6qnd4TMP5rJZidFJ5ksZ8HtP5rWeQmVfm6i+yxeynkJlX5uovssXsoNsKymPB7P5gvbZY3+aQfArTeQmVfm6i+yxeyvzyEyr83UX2aL2UG9RaA7P8qO44fR/Z4/ZWRHlHAof1NNE36rd38EG3Ra7yfw4cGEeD3D818pcr4dLx6YfUqZmf5ZAg2yLRjJuHDhJW/wDcaz/7rJZgMcX6qapHjO9/+cuQbNFqZ8DnlHwVZVR97TEf/JE4L4eTuIj96Vv8lH/pUG9REQEREBERAREQEREHBbcMSlw7BJ+hNjK6OIn6LnAvHpaCPSqsq2m1qkjrMErRI0P3Y98XNrFjg4OB7rX7+CqWgIiILE+5wqpJcOqGPJIZUEtueG9GwkDsFxfxJUtKBtieccDyfhtS/G52xl9R1Waukduxs1DG3NtePBYeftvdVjLHQZYa+CNwLXTO0mcDoQwA/Bi3O9/BB1O0jbnTYGX0+WN2WcdV0x1ijPMN/wCI8fyjv1CgLE8UrcZldLiUj5ZHm5c83J7u4dgGgWKs7BcEr8wztgwqN0sjzoGjgL2LnH4rRfUnQIPpl7L9fmipZT4UzfkkP8LRze88mjmfzVq8lZCwrJdMyOmYx8oA6SYsG/I/iTfUhoJNm30HpK+ez3IVFkOlEcIDpngGaW2r39gPJjeAHp4krqkHno2XvYX4XtrbsuvSIgIiICIiAiIgIiICIiAiIgIiICIiAiIgIiICIiAiIgLV4zmfBsvC+L1EUN+Ae8Bx8G8T6AsDP+cYMkUMlRLYyebEwm2/IdALcwPOPcFUnE8TrMZmfNiMjpZZDvOe46k/kBwAGgGgQSvtZ2zRY/HJRZeB6FxAknNwZADctYOIYSNSeI0tbjDyIgIiICIu4yFslxrO9pAOgpr2Mzx5w59E34/jw7+SDkcNwysxiVsWHRulkebNYwXJ/sO/gFaDZPs8OQqV36WWuqJy10pbwaGjqxg87XJv2lbnKORsFyVFuYTGA4gB8rtZZLfKd2dw0C6BAREQEREBERAREQEREBERAREQEREBERAREQEREBERAREQE4Ioq2856qMu0zKTDHbktUHF7x5zIR1SB2FxNr9gPPUBEm1rNbs1YpM6OTfghPRQ2PV3W6Oc3t3nXN+Yt2BcYiICIiAiIgmDZJscjx5kVdj5BgcSY4Be8m64t3pDyZcHqjztOWhsDHEyFobEA1rRYACwAHAADgFqso4b7z4fSQ8TFBG0ntcGDePpN1t0BERAREQEREBERAREQEREBERAREQEREBERAREQEREBERAREQeXvbGCXkAAXJOgAHEkqpO07Nbc44pNNAbxNtFDy+DZcA/xOLna9qlrb7nz3qgFBQOtLUN3piPiwG43b9ryCPqg34hV6Qe4YZKhzWwNLnOIa1rRdznE2AAHEk8lscy5br8qVJp8UAEjWscd03FntDhY87Xse8FTN7n3I0DITiNc1rnvLmU99dxrSWSPH0i67b8QAe0qP8AbVjLcYxqfcAtAGwAjnuC7if4nOHoQcKiIgLKwujGIVEUTjYSyMZfs33Bt/vWKs/AJmU9ZTulNmtmicT2APaSfUgumBbgv1EQEREBERAREQEREBERAREQEREBERAREQEREBERAREQEREBeZJGxAl5sACSewDUlelHW3bMhwPCXRwutJVuEItx6PzpTbs3RuH66Cu+a8ekzPXVFTLf4aRzmh1rtZwjYbfJYGt9C85Zy9WZqq4qbDxd8rrE8mN4ve7uaLn7uK1asdsJyBLl2ndV4ozdnqQAxrvOjg0IuLdVzzqR2BvA3CDvsMw6gyZQNig6sNLEbuNhcNBc97rabxN3HvJVO8RrX4lNLLN50r3yHxe4uP3lT3t/z07DIW0GHus+obvTEcWw8Azu3ze/cO9V8QEREBEW7yZglHmCuihxOeOnhJvJJI8MG6NS1pcbbzuA8boLcZer/fSjpphf4aGKTXj12Nd+a2C+NIIGxtFIWljQGt3TcboFgAfBfZAREQEREBERAREQEREBERAREQEREBERAREQEREBERAREQeXvbGCX6AC58BxVRdoOeqzPlWZqjqRsuyGO+jGXvci9t86XPcBwAVtq2J08T2s4uY4DxIICqHl7ImN5iqxTQQSNLZBHM4sO7BqA5zybAWGtr3PJB2uwrZ8zMFQa3E23gpnWjaQC2Wa19QfisBB7yR2EKw9ZWU+HxukrHtjjYC5znGzWgcSSViYNhNBlakZDRgRwwM4kgaDVz3HtJu4lV02u7UJc5TGnwxxFHE7S2hneP2jvoj4o9J10AclnPHfKXEampbfdlkcW347g6sd/wCANWlREBERAREQZuG41iWDm+GTywk8TFI5l7du6Rdd1gG3nNeEECtcyrZcXErQH27BIy2veQVHCILPZW255ZzButrnGjlOm7N+rvblMNLfW3VIbHtkALCCDqCNQR3FUeXX7PdomJZIqWFr3upi4CWEm7S08XNafNeONxx4HRBbRF+McHgFuoOo8Cv1AREQEREBERAREQEREBERAREQEREBERAREQEREBYWL4vQ4BC+fE5GxRMF3Od6gABqSToANSuR2j7V8OyKwsg3Z6t3mxA6M+nKR5o7BxPcNRXjNmfcdzo6+MSksB3mxM6sTDa1wzmbE6m514oO12sbYvKpv6Ll4vZTH9Y8jddMeO7biGD1k93GKURAWRQYdV4rII8PjfK93BkbS5x9AUiZG2HYzmXdlxi9JTnXrD4Z4+iw+aD2u9RU+ZXybguT4ujwaFrL+c86yP8ArvOp8OA5WQQblb3PmOYqA/HZG0jNOpYSSkX10B3W6d58F2b/AHN+XSOpU1YPaTGR6twfipaRBCFf7mmM/wC7q4julivr9Zrhb1LmsQ9z1mulv+iOp5gL23ZC1x9D2gA+lWURBULENmeb8L/2mhqD/wBNnSj1x7y18mUswRNLpKKqa0cXGCQAeJ3dFc1EFHEXb7aKJtFjtUGNDWv6N4AFh1ombxt3u3iuIQXRy1VivoaWUftIIn/zRtd+a2S5DZJiPvngdE7huxmL+i50Q9YaD6V16AiIgIiICIiAiIgIiICIiAiIgIiICIiAiIgKJtsW1k5bBo8AeP0lw+EkGvQNI0A/xCPUO+y3W1XafT5HhMVGQ6slb1G8RG06dK/77Dme66q/PPLUvc+dxc55LnOcblzibkkniSUH5LLJO4umJc5xJLnG5JOpJJ4kleFscBy/iOZZ2wYTG6SRx5DRo4Fzz8Vo7SrJ5R2L5by9CBiELKuYjryTN3m37GRnRo+9BXrKWRsbzrJuYPFdo8+V3ViZ9Z/b3C57lYXIWx3Bcm7slQBU1I16V46rD/hM5fWOvhwXb0NBS4ZG2OgjZFG3RrGNDWjwAWQgIiICIiAiIgIiIK6e6LwuSmxKGe3UngDQfpxOIcP5XMUTqzW37CPfHBzI0HeppWSafJceid6OuD6FWVBZ7YJOJcEjHyJZW+t2/wD+ykVRX7nKQuwmYE8Kt9u4GKA/jdSogIiICIiAiIgIiICIiAiIgIiICIiAiIgKNs+bbMMyfO+mpYnVE7G9YhwEbHkaMceJI0JAGl+29tLtR23DB3yUeWbOmbdkk582J3AtjHxnjXU6AjnygF73SEl5JJNyTqSTxJKDMxrGKvMFRJUYi7elldvOPLsAA5AAAAdgXW7ONlOIZ8d0khMFK02dKRcvIOrIhzP0uA7+CyNlGy2bO8vTYiHMo4z1jwMzh+zYeQ+U7lwGuos1R0dPh8bY6NjY42ANa1os1rRwAAQa7LOVMJyhAIcGiEbeLjxe8/Ke86uP3DlYLboiAiIgIiICIiAiIgIiINPnLDji+G1cLeMkErRf5W4d0+uyporn5oxcYDQ1NRYO6GJ7w08HOa0lrT4mwVMEEz+5+zrhuEiWixF4jfPMx0JN7Pe5u45hNrNPVZa51LrKfFR5j3RkFhIINwRoQRwIKm3Zrt3LNymzg4nXdZVdnYJx92+PTzcgnRF4hniqWh0DmuadQWkEEdxC9oCIiAiIgIiICIiAiIgIiICIiAiIggvF/c4VU9Q52HVjOie5zrStcZGgkkAkE757zZaOH3OuaXSBs0tK1l9Xh73WHMhu4CTblp6ERBYXCcLpcEp4oKFu7HCwMaO4C1z2k8SeZWWiICIiAiIgIiICIiAiIgIiIOS2rQVtVgtWzDY3SyOY0BjAS4tMjN+wGpszeKq/5J4//wAlVf0JPZREGP7xYrvbv6PPvHTd6J179lrLKkydmKJu9JQ1Yb2mnkA9e6vxEHS7H6nMNDisLcGbK5jpGsqWAHoxETZ7pOTS0XIJ1uLDjY2nREBERAREQEREBERAREQEREBERARE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000"/>
                    </a14:imgEffect>
                  </a14:imgLayer>
                </a14:imgProps>
              </a:ext>
              <a:ext uri="{28A0092B-C50C-407E-A947-70E740481C1C}">
                <a14:useLocalDpi xmlns:a14="http://schemas.microsoft.com/office/drawing/2010/main" val="0"/>
              </a:ext>
            </a:extLst>
          </a:blip>
          <a:srcRect/>
          <a:stretch>
            <a:fillRect/>
          </a:stretch>
        </p:blipFill>
        <p:spPr bwMode="auto">
          <a:xfrm>
            <a:off x="51768" y="5840702"/>
            <a:ext cx="1687286" cy="94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595" b="98214" l="0" r="100000"/>
                    </a14:imgEffect>
                  </a14:imgLayer>
                </a14:imgProps>
              </a:ext>
              <a:ext uri="{28A0092B-C50C-407E-A947-70E740481C1C}">
                <a14:useLocalDpi xmlns:a14="http://schemas.microsoft.com/office/drawing/2010/main" val="0"/>
              </a:ext>
            </a:extLst>
          </a:blip>
          <a:srcRect/>
          <a:stretch>
            <a:fillRect/>
          </a:stretch>
        </p:blipFill>
        <p:spPr bwMode="auto">
          <a:xfrm flipH="1">
            <a:off x="7010400" y="5737070"/>
            <a:ext cx="2057400" cy="1152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80351" y="4914574"/>
            <a:ext cx="51816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-Mariel Zagunis</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fencing against Chinese fencer Xue Tan.</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7612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5.55556E-7 -2.07495E-6 C 0.02343 0.00949 0.05 -0.00856 0.07222 0.00625 C 0.1184 0.00532 0.16059 0.00278 0.2059 0.00463 C 0.25173 0.00347 0.29618 -0.00138 0.34201 -0.00323 C 0.34965 -0.00994 0.34323 -0.00578 0.35902 -0.00485 C 0.38107 -0.00347 0.40312 -0.00277 0.42517 -0.00162 C 0.44166 0.0007 0.43333 -2.07495E-6 0.45052 -2.07495E-6 " pathEditMode="relative" ptsTypes="ffffffA">
                                      <p:cBhvr>
                                        <p:cTn id="21" dur="2000" fill="hold"/>
                                        <p:tgtEl>
                                          <p:spTgt spid="3075"/>
                                        </p:tgtEl>
                                        <p:attrNameLst>
                                          <p:attrName>ppt_x</p:attrName>
                                          <p:attrName>ppt_y</p:attrName>
                                        </p:attrNameLst>
                                      </p:cBhvr>
                                    </p:animMotion>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8.05556E-6 1.32084E-6 C -0.03994 -0.00115 -0.07448 -0.00347 -0.11459 -0.00462 C -0.19601 -0.00925 -0.27761 -0.00948 -0.35903 -0.00948 " pathEditMode="relative" ptsTypes="ffA">
                                      <p:cBhvr>
                                        <p:cTn id="25" dur="2000" fill="hold"/>
                                        <p:tgtEl>
                                          <p:spTgt spid="307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6" y="228600"/>
            <a:ext cx="8562974" cy="1066800"/>
          </a:xfrm>
        </p:spPr>
        <p:txBody>
          <a:bodyPr>
            <a:normAutofit fontScale="90000"/>
          </a:bodyPr>
          <a:lstStyle/>
          <a:p>
            <a:r>
              <a:rPr lang="en-US" dirty="0" smtClean="0">
                <a:latin typeface="Arial Black" panose="020B0A04020102020204" pitchFamily="34" charset="0"/>
              </a:rPr>
              <a:t>8 players disqualified in badminton,  2012 Olympics </a:t>
            </a:r>
            <a:endParaRPr lang="en-US" dirty="0">
              <a:latin typeface="Arial Black" panose="020B0A04020102020204" pitchFamily="34" charset="0"/>
            </a:endParaRPr>
          </a:p>
        </p:txBody>
      </p:sp>
      <p:sp>
        <p:nvSpPr>
          <p:cNvPr id="3" name="Text Placeholder 2"/>
          <p:cNvSpPr>
            <a:spLocks noGrp="1"/>
          </p:cNvSpPr>
          <p:nvPr>
            <p:ph type="body" sz="half" idx="2"/>
          </p:nvPr>
        </p:nvSpPr>
        <p:spPr>
          <a:xfrm>
            <a:off x="76200" y="1219200"/>
            <a:ext cx="4419600" cy="4495800"/>
          </a:xfrm>
        </p:spPr>
        <p:txBody>
          <a:bodyPr>
            <a:noAutofit/>
          </a:bodyPr>
          <a:lstStyle/>
          <a:p>
            <a:r>
              <a:rPr lang="en-US" sz="1400" i="0" dirty="0" smtClean="0">
                <a:latin typeface="Times New Roman" panose="02020603050405020304" pitchFamily="18" charset="0"/>
                <a:cs typeface="Times New Roman" panose="02020603050405020304" pitchFamily="18" charset="0"/>
              </a:rPr>
              <a:t>       In this photo, it shows one of the four female badminton teams who were disqualified from the Olympics. They were disqualified because they were trying to lose the match to go against an easier team, so they could beat the easier team and rank higher. Unfortunately, two teams , which both were trying to lose, had gone up against each  other . When people found out that they were deliberately  trying to lose they were disqualified. In result, 4 teams were disqualified, whom were one Chinese team, one Indonesian team, and two Korean teams. This was significant because nobody has tried as hard to lose deliberately to get to a higher rank.</a:t>
            </a:r>
            <a:endParaRPr lang="en-US" sz="1400" i="0" dirty="0">
              <a:latin typeface="Times New Roman" panose="02020603050405020304" pitchFamily="18" charset="0"/>
              <a:cs typeface="Times New Roman" panose="02020603050405020304" pitchFamily="18" charset="0"/>
            </a:endParaRPr>
          </a:p>
        </p:txBody>
      </p:sp>
      <p:pic>
        <p:nvPicPr>
          <p:cNvPr id="11268" name="Picture 4" descr="http://i.dailymail.co.uk/i/pix/2012/08/01/article-2181902-145136C1000005DC-899_634x3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1447800"/>
            <a:ext cx="5105400" cy="31727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9412" y1="25882" x2="49412" y2="25882"/>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5867400"/>
            <a:ext cx="990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us.cdn1.123rf.com/168nwm/tribalium123/tribalium1231310/tribalium123131000004/23115871-badminton-shuttlecock-badminton-ball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429" l="704" r="89437">
                        <a14:foregroundMark x1="14789" y1="85119" x2="14789" y2="85119"/>
                      </a14:backgroundRemoval>
                    </a14:imgEffect>
                  </a14:imgLayer>
                </a14:imgProps>
              </a:ext>
              <a:ext uri="{28A0092B-C50C-407E-A947-70E740481C1C}">
                <a14:useLocalDpi xmlns:a14="http://schemas.microsoft.com/office/drawing/2010/main" val="0"/>
              </a:ext>
            </a:extLst>
          </a:blip>
          <a:srcRect/>
          <a:stretch>
            <a:fillRect/>
          </a:stretch>
        </p:blipFill>
        <p:spPr bwMode="auto">
          <a:xfrm rot="2067181">
            <a:off x="8207995" y="5716205"/>
            <a:ext cx="838200" cy="991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9600" y="4919750"/>
            <a:ext cx="43434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-Two athletes from the Chinese team trying to lose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4001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7343 0.02591 C -0.08107 0.02244 -0.08958 0.02267 -0.09757 0.02105 C -0.125 0.00879 -0.16562 0.01503 -0.18802 0.01457 C -0.19687 0.01133 -0.20555 0.00948 -0.21441 0.00671 C -0.2335 0.00092 -0.25191 -0.00902 -0.27118 -0.01411 C -0.27656 -0.0192 -0.29218 -0.02128 -0.3 -0.02383 C -0.31302 -0.02822 -0.29861 -0.02198 -0.31337 -0.02869 C -0.31458 -0.02915 -0.31684 -0.0303 -0.31684 -0.0303 C -0.38837 -0.02892 -0.38125 -0.03401 -0.41927 -0.02545 C -0.42812 -0.01943 -0.42031 -0.02383 -0.43368 -0.02059 C -0.44149 -0.01874 -0.45034 -0.01411 -0.45781 -0.0111 C -0.46597 -0.00787 -0.47465 -0.00995 -0.48316 -0.00949 C -0.49548 -0.00393 -0.5158 -0.00995 -0.52899 -0.0111 C -0.52691 -0.01897 -0.52291 -0.01758 -0.51684 -0.01897 C -0.51128 -0.0229 -0.50989 -0.02429 -0.50364 -0.02221 C -0.5033 -0.02059 -0.50243 -0.01897 -0.50243 -0.01735 C -0.50243 0.05945 -0.49184 0.04973 -0.52413 0.04048 C -0.53246 0.03308 -0.55104 0.03053 -0.56146 0.02753 C -0.58298 0.02128 -0.60364 0.00995 -0.62534 0.00509 C -0.63073 0.00162 -0.63507 0.00023 -0.64097 -0.00139 C -0.65156 -0.00833 -0.66441 -0.0111 -0.67587 -0.01573 C -0.68784 -0.02059 -0.69687 -0.02776 -0.70972 -0.0303 C -0.73715 -0.05459 -0.77552 -0.03678 -0.8085 -0.03678 " pathEditMode="relative" ptsTypes="ffffffffffffffffffffffA">
                                      <p:cBhvr>
                                        <p:cTn id="21" dur="2000" fill="hold"/>
                                        <p:tgtEl>
                                          <p:spTgt spid="205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499"/>
            <a:ext cx="4029075" cy="35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50555" flipH="1">
            <a:off x="3709167" y="3040254"/>
            <a:ext cx="3140075" cy="568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371">
            <a:off x="6051575" y="651456"/>
            <a:ext cx="293846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2155" y="304800"/>
            <a:ext cx="2597150" cy="313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43" y="3814272"/>
            <a:ext cx="3122612" cy="304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9050"/>
            <a:ext cx="91249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b="44487"/>
          <a:stretch/>
        </p:blipFill>
        <p:spPr bwMode="auto">
          <a:xfrm>
            <a:off x="47624" y="-19050"/>
            <a:ext cx="2530475" cy="413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0548" y="-19050"/>
            <a:ext cx="2232025" cy="390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550862"/>
            <a:ext cx="3932237"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6199" y="3657600"/>
            <a:ext cx="3938587"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6" y="0"/>
            <a:ext cx="91766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262">
            <a:off x="-57837" y="1235378"/>
            <a:ext cx="3341687"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rotWithShape="1">
          <a:blip r:embed="rId13">
            <a:extLst>
              <a:ext uri="{28A0092B-C50C-407E-A947-70E740481C1C}">
                <a14:useLocalDpi xmlns:a14="http://schemas.microsoft.com/office/drawing/2010/main" val="0"/>
              </a:ext>
            </a:extLst>
          </a:blip>
          <a:srcRect b="39351"/>
          <a:stretch/>
        </p:blipFill>
        <p:spPr bwMode="auto">
          <a:xfrm>
            <a:off x="3831561" y="56355"/>
            <a:ext cx="4432989" cy="384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14">
            <a:extLst>
              <a:ext uri="{28A0092B-C50C-407E-A947-70E740481C1C}">
                <a14:useLocalDpi xmlns:a14="http://schemas.microsoft.com/office/drawing/2010/main" val="0"/>
              </a:ext>
            </a:extLst>
          </a:blip>
          <a:srcRect t="-1514" b="31835"/>
          <a:stretch/>
        </p:blipFill>
        <p:spPr bwMode="auto">
          <a:xfrm>
            <a:off x="5000730" y="3543847"/>
            <a:ext cx="3128952" cy="331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descr="http://2.bp.blogspot.com/-Z-dKMA506UY/Ti6yQ0CK81I/AAAAAAABv8Q/Pqs8pFLfx5k/s1600/Gold%2BSilver%2BBronze.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46" y="-19050"/>
            <a:ext cx="9148046" cy="68791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2861" y="1934520"/>
            <a:ext cx="6857999" cy="101566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6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Goudy Stout" panose="0202090407030B020401" pitchFamily="18" charset="0"/>
              </a:rPr>
              <a:t>THE END</a:t>
            </a:r>
            <a:endParaRPr lang="en-US" sz="6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Goudy Stout" panose="0202090407030B020401" pitchFamily="18" charset="0"/>
            </a:endParaRPr>
          </a:p>
        </p:txBody>
      </p:sp>
    </p:spTree>
    <p:extLst>
      <p:ext uri="{BB962C8B-B14F-4D97-AF65-F5344CB8AC3E}">
        <p14:creationId xmlns:p14="http://schemas.microsoft.com/office/powerpoint/2010/main" val="223537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wipe(down)">
                                      <p:cBhvr>
                                        <p:cTn id="14" dur="5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down)">
                                      <p:cBhvr>
                                        <p:cTn id="19" dur="580">
                                          <p:stCondLst>
                                            <p:cond delay="0"/>
                                          </p:stCondLst>
                                        </p:cTn>
                                        <p:tgtEl>
                                          <p:spTgt spid="1028"/>
                                        </p:tgtEl>
                                      </p:cBhvr>
                                    </p:animEffect>
                                    <p:anim calcmode="lin" valueType="num">
                                      <p:cBhvr>
                                        <p:cTn id="20"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5" dur="26">
                                          <p:stCondLst>
                                            <p:cond delay="650"/>
                                          </p:stCondLst>
                                        </p:cTn>
                                        <p:tgtEl>
                                          <p:spTgt spid="1028"/>
                                        </p:tgtEl>
                                      </p:cBhvr>
                                      <p:to x="100000" y="60000"/>
                                    </p:animScale>
                                    <p:animScale>
                                      <p:cBhvr>
                                        <p:cTn id="26" dur="166" decel="50000">
                                          <p:stCondLst>
                                            <p:cond delay="676"/>
                                          </p:stCondLst>
                                        </p:cTn>
                                        <p:tgtEl>
                                          <p:spTgt spid="1028"/>
                                        </p:tgtEl>
                                      </p:cBhvr>
                                      <p:to x="100000" y="100000"/>
                                    </p:animScale>
                                    <p:animScale>
                                      <p:cBhvr>
                                        <p:cTn id="27" dur="26">
                                          <p:stCondLst>
                                            <p:cond delay="1312"/>
                                          </p:stCondLst>
                                        </p:cTn>
                                        <p:tgtEl>
                                          <p:spTgt spid="1028"/>
                                        </p:tgtEl>
                                      </p:cBhvr>
                                      <p:to x="100000" y="80000"/>
                                    </p:animScale>
                                    <p:animScale>
                                      <p:cBhvr>
                                        <p:cTn id="28" dur="166" decel="50000">
                                          <p:stCondLst>
                                            <p:cond delay="1338"/>
                                          </p:stCondLst>
                                        </p:cTn>
                                        <p:tgtEl>
                                          <p:spTgt spid="1028"/>
                                        </p:tgtEl>
                                      </p:cBhvr>
                                      <p:to x="100000" y="100000"/>
                                    </p:animScale>
                                    <p:animScale>
                                      <p:cBhvr>
                                        <p:cTn id="29" dur="26">
                                          <p:stCondLst>
                                            <p:cond delay="1642"/>
                                          </p:stCondLst>
                                        </p:cTn>
                                        <p:tgtEl>
                                          <p:spTgt spid="1028"/>
                                        </p:tgtEl>
                                      </p:cBhvr>
                                      <p:to x="100000" y="90000"/>
                                    </p:animScale>
                                    <p:animScale>
                                      <p:cBhvr>
                                        <p:cTn id="30" dur="166" decel="50000">
                                          <p:stCondLst>
                                            <p:cond delay="1668"/>
                                          </p:stCondLst>
                                        </p:cTn>
                                        <p:tgtEl>
                                          <p:spTgt spid="1028"/>
                                        </p:tgtEl>
                                      </p:cBhvr>
                                      <p:to x="100000" y="100000"/>
                                    </p:animScale>
                                    <p:animScale>
                                      <p:cBhvr>
                                        <p:cTn id="31" dur="26">
                                          <p:stCondLst>
                                            <p:cond delay="1808"/>
                                          </p:stCondLst>
                                        </p:cTn>
                                        <p:tgtEl>
                                          <p:spTgt spid="1028"/>
                                        </p:tgtEl>
                                      </p:cBhvr>
                                      <p:to x="100000" y="95000"/>
                                    </p:animScale>
                                    <p:animScale>
                                      <p:cBhvr>
                                        <p:cTn id="32" dur="166" decel="50000">
                                          <p:stCondLst>
                                            <p:cond delay="1834"/>
                                          </p:stCondLst>
                                        </p:cTn>
                                        <p:tgtEl>
                                          <p:spTgt spid="1028"/>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 calcmode="lin" valueType="num">
                                      <p:cBhvr additive="base">
                                        <p:cTn id="37" dur="500" fill="hold"/>
                                        <p:tgtEl>
                                          <p:spTgt spid="1029"/>
                                        </p:tgtEl>
                                        <p:attrNameLst>
                                          <p:attrName>ppt_x</p:attrName>
                                        </p:attrNameLst>
                                      </p:cBhvr>
                                      <p:tavLst>
                                        <p:tav tm="0">
                                          <p:val>
                                            <p:strVal val="#ppt_x"/>
                                          </p:val>
                                        </p:tav>
                                        <p:tav tm="100000">
                                          <p:val>
                                            <p:strVal val="#ppt_x"/>
                                          </p:val>
                                        </p:tav>
                                      </p:tavLst>
                                    </p:anim>
                                    <p:anim calcmode="lin" valueType="num">
                                      <p:cBhvr additive="base">
                                        <p:cTn id="3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p:cTn id="43" dur="500" fill="hold"/>
                                        <p:tgtEl>
                                          <p:spTgt spid="1030"/>
                                        </p:tgtEl>
                                        <p:attrNameLst>
                                          <p:attrName>ppt_w</p:attrName>
                                        </p:attrNameLst>
                                      </p:cBhvr>
                                      <p:tavLst>
                                        <p:tav tm="0">
                                          <p:val>
                                            <p:fltVal val="0"/>
                                          </p:val>
                                        </p:tav>
                                        <p:tav tm="100000">
                                          <p:val>
                                            <p:strVal val="#ppt_w"/>
                                          </p:val>
                                        </p:tav>
                                      </p:tavLst>
                                    </p:anim>
                                    <p:anim calcmode="lin" valueType="num">
                                      <p:cBhvr>
                                        <p:cTn id="44" dur="500" fill="hold"/>
                                        <p:tgtEl>
                                          <p:spTgt spid="1030"/>
                                        </p:tgtEl>
                                        <p:attrNameLst>
                                          <p:attrName>ppt_h</p:attrName>
                                        </p:attrNameLst>
                                      </p:cBhvr>
                                      <p:tavLst>
                                        <p:tav tm="0">
                                          <p:val>
                                            <p:fltVal val="0"/>
                                          </p:val>
                                        </p:tav>
                                        <p:tav tm="100000">
                                          <p:val>
                                            <p:strVal val="#ppt_h"/>
                                          </p:val>
                                        </p:tav>
                                      </p:tavLst>
                                    </p:anim>
                                    <p:animEffect transition="in" filter="fade">
                                      <p:cBhvr>
                                        <p:cTn id="45" dur="500"/>
                                        <p:tgtEl>
                                          <p:spTgt spid="1030"/>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032"/>
                                        </p:tgtEl>
                                        <p:attrNameLst>
                                          <p:attrName>style.visibility</p:attrName>
                                        </p:attrNameLst>
                                      </p:cBhvr>
                                      <p:to>
                                        <p:strVal val="visible"/>
                                      </p:to>
                                    </p:set>
                                    <p:animEffect transition="in" filter="circle(in)">
                                      <p:cBhvr>
                                        <p:cTn id="50" dur="2000"/>
                                        <p:tgtEl>
                                          <p:spTgt spid="103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33"/>
                                        </p:tgtEl>
                                        <p:attrNameLst>
                                          <p:attrName>style.visibility</p:attrName>
                                        </p:attrNameLst>
                                      </p:cBhvr>
                                      <p:to>
                                        <p:strVal val="visible"/>
                                      </p:to>
                                    </p:set>
                                    <p:anim calcmode="lin" valueType="num">
                                      <p:cBhvr additive="base">
                                        <p:cTn id="55" dur="500" fill="hold"/>
                                        <p:tgtEl>
                                          <p:spTgt spid="1033"/>
                                        </p:tgtEl>
                                        <p:attrNameLst>
                                          <p:attrName>ppt_x</p:attrName>
                                        </p:attrNameLst>
                                      </p:cBhvr>
                                      <p:tavLst>
                                        <p:tav tm="0">
                                          <p:val>
                                            <p:strVal val="#ppt_x"/>
                                          </p:val>
                                        </p:tav>
                                        <p:tav tm="100000">
                                          <p:val>
                                            <p:strVal val="#ppt_x"/>
                                          </p:val>
                                        </p:tav>
                                      </p:tavLst>
                                    </p:anim>
                                    <p:anim calcmode="lin" valueType="num">
                                      <p:cBhvr additive="base">
                                        <p:cTn id="56"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034"/>
                                        </p:tgtEl>
                                        <p:attrNameLst>
                                          <p:attrName>style.visibility</p:attrName>
                                        </p:attrNameLst>
                                      </p:cBhvr>
                                      <p:to>
                                        <p:strVal val="visible"/>
                                      </p:to>
                                    </p:set>
                                    <p:animEffect transition="in" filter="wipe(down)">
                                      <p:cBhvr>
                                        <p:cTn id="61" dur="580">
                                          <p:stCondLst>
                                            <p:cond delay="0"/>
                                          </p:stCondLst>
                                        </p:cTn>
                                        <p:tgtEl>
                                          <p:spTgt spid="1034"/>
                                        </p:tgtEl>
                                      </p:cBhvr>
                                    </p:animEffect>
                                    <p:anim calcmode="lin" valueType="num">
                                      <p:cBhvr>
                                        <p:cTn id="62" dur="1822" tmFilter="0,0; 0.14,0.36; 0.43,0.73; 0.71,0.91; 1.0,1.0">
                                          <p:stCondLst>
                                            <p:cond delay="0"/>
                                          </p:stCondLst>
                                        </p:cTn>
                                        <p:tgtEl>
                                          <p:spTgt spid="103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3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3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3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34"/>
                                        </p:tgtEl>
                                        <p:attrNameLst>
                                          <p:attrName>ppt_y</p:attrName>
                                        </p:attrNameLst>
                                      </p:cBhvr>
                                      <p:tavLst>
                                        <p:tav tm="0" fmla="#ppt_y-sin(pi*$)/81">
                                          <p:val>
                                            <p:fltVal val="0"/>
                                          </p:val>
                                        </p:tav>
                                        <p:tav tm="100000">
                                          <p:val>
                                            <p:fltVal val="1"/>
                                          </p:val>
                                        </p:tav>
                                      </p:tavLst>
                                    </p:anim>
                                    <p:animScale>
                                      <p:cBhvr>
                                        <p:cTn id="67" dur="26">
                                          <p:stCondLst>
                                            <p:cond delay="650"/>
                                          </p:stCondLst>
                                        </p:cTn>
                                        <p:tgtEl>
                                          <p:spTgt spid="1034"/>
                                        </p:tgtEl>
                                      </p:cBhvr>
                                      <p:to x="100000" y="60000"/>
                                    </p:animScale>
                                    <p:animScale>
                                      <p:cBhvr>
                                        <p:cTn id="68" dur="166" decel="50000">
                                          <p:stCondLst>
                                            <p:cond delay="676"/>
                                          </p:stCondLst>
                                        </p:cTn>
                                        <p:tgtEl>
                                          <p:spTgt spid="1034"/>
                                        </p:tgtEl>
                                      </p:cBhvr>
                                      <p:to x="100000" y="100000"/>
                                    </p:animScale>
                                    <p:animScale>
                                      <p:cBhvr>
                                        <p:cTn id="69" dur="26">
                                          <p:stCondLst>
                                            <p:cond delay="1312"/>
                                          </p:stCondLst>
                                        </p:cTn>
                                        <p:tgtEl>
                                          <p:spTgt spid="1034"/>
                                        </p:tgtEl>
                                      </p:cBhvr>
                                      <p:to x="100000" y="80000"/>
                                    </p:animScale>
                                    <p:animScale>
                                      <p:cBhvr>
                                        <p:cTn id="70" dur="166" decel="50000">
                                          <p:stCondLst>
                                            <p:cond delay="1338"/>
                                          </p:stCondLst>
                                        </p:cTn>
                                        <p:tgtEl>
                                          <p:spTgt spid="1034"/>
                                        </p:tgtEl>
                                      </p:cBhvr>
                                      <p:to x="100000" y="100000"/>
                                    </p:animScale>
                                    <p:animScale>
                                      <p:cBhvr>
                                        <p:cTn id="71" dur="26">
                                          <p:stCondLst>
                                            <p:cond delay="1642"/>
                                          </p:stCondLst>
                                        </p:cTn>
                                        <p:tgtEl>
                                          <p:spTgt spid="1034"/>
                                        </p:tgtEl>
                                      </p:cBhvr>
                                      <p:to x="100000" y="90000"/>
                                    </p:animScale>
                                    <p:animScale>
                                      <p:cBhvr>
                                        <p:cTn id="72" dur="166" decel="50000">
                                          <p:stCondLst>
                                            <p:cond delay="1668"/>
                                          </p:stCondLst>
                                        </p:cTn>
                                        <p:tgtEl>
                                          <p:spTgt spid="1034"/>
                                        </p:tgtEl>
                                      </p:cBhvr>
                                      <p:to x="100000" y="100000"/>
                                    </p:animScale>
                                    <p:animScale>
                                      <p:cBhvr>
                                        <p:cTn id="73" dur="26">
                                          <p:stCondLst>
                                            <p:cond delay="1808"/>
                                          </p:stCondLst>
                                        </p:cTn>
                                        <p:tgtEl>
                                          <p:spTgt spid="1034"/>
                                        </p:tgtEl>
                                      </p:cBhvr>
                                      <p:to x="100000" y="95000"/>
                                    </p:animScale>
                                    <p:animScale>
                                      <p:cBhvr>
                                        <p:cTn id="74" dur="166" decel="50000">
                                          <p:stCondLst>
                                            <p:cond delay="1834"/>
                                          </p:stCondLst>
                                        </p:cTn>
                                        <p:tgtEl>
                                          <p:spTgt spid="103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1035"/>
                                        </p:tgtEl>
                                        <p:attrNameLst>
                                          <p:attrName>style.visibility</p:attrName>
                                        </p:attrNameLst>
                                      </p:cBhvr>
                                      <p:to>
                                        <p:strVal val="visible"/>
                                      </p:to>
                                    </p:set>
                                    <p:anim calcmode="lin" valueType="num">
                                      <p:cBhvr>
                                        <p:cTn id="79" dur="1000" fill="hold"/>
                                        <p:tgtEl>
                                          <p:spTgt spid="1035"/>
                                        </p:tgtEl>
                                        <p:attrNameLst>
                                          <p:attrName>ppt_w</p:attrName>
                                        </p:attrNameLst>
                                      </p:cBhvr>
                                      <p:tavLst>
                                        <p:tav tm="0">
                                          <p:val>
                                            <p:fltVal val="0"/>
                                          </p:val>
                                        </p:tav>
                                        <p:tav tm="100000">
                                          <p:val>
                                            <p:strVal val="#ppt_w"/>
                                          </p:val>
                                        </p:tav>
                                      </p:tavLst>
                                    </p:anim>
                                    <p:anim calcmode="lin" valueType="num">
                                      <p:cBhvr>
                                        <p:cTn id="80" dur="1000" fill="hold"/>
                                        <p:tgtEl>
                                          <p:spTgt spid="1035"/>
                                        </p:tgtEl>
                                        <p:attrNameLst>
                                          <p:attrName>ppt_h</p:attrName>
                                        </p:attrNameLst>
                                      </p:cBhvr>
                                      <p:tavLst>
                                        <p:tav tm="0">
                                          <p:val>
                                            <p:fltVal val="0"/>
                                          </p:val>
                                        </p:tav>
                                        <p:tav tm="100000">
                                          <p:val>
                                            <p:strVal val="#ppt_h"/>
                                          </p:val>
                                        </p:tav>
                                      </p:tavLst>
                                    </p:anim>
                                    <p:anim calcmode="lin" valueType="num">
                                      <p:cBhvr>
                                        <p:cTn id="81" dur="1000" fill="hold"/>
                                        <p:tgtEl>
                                          <p:spTgt spid="1035"/>
                                        </p:tgtEl>
                                        <p:attrNameLst>
                                          <p:attrName>style.rotation</p:attrName>
                                        </p:attrNameLst>
                                      </p:cBhvr>
                                      <p:tavLst>
                                        <p:tav tm="0">
                                          <p:val>
                                            <p:fltVal val="90"/>
                                          </p:val>
                                        </p:tav>
                                        <p:tav tm="100000">
                                          <p:val>
                                            <p:fltVal val="0"/>
                                          </p:val>
                                        </p:tav>
                                      </p:tavLst>
                                    </p:anim>
                                    <p:animEffect transition="in" filter="fade">
                                      <p:cBhvr>
                                        <p:cTn id="82" dur="1000"/>
                                        <p:tgtEl>
                                          <p:spTgt spid="1035"/>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036"/>
                                        </p:tgtEl>
                                        <p:attrNameLst>
                                          <p:attrName>style.visibility</p:attrName>
                                        </p:attrNameLst>
                                      </p:cBhvr>
                                      <p:to>
                                        <p:strVal val="visible"/>
                                      </p:to>
                                    </p:set>
                                    <p:anim calcmode="lin" valueType="num">
                                      <p:cBhvr>
                                        <p:cTn id="87" dur="500" fill="hold"/>
                                        <p:tgtEl>
                                          <p:spTgt spid="1036"/>
                                        </p:tgtEl>
                                        <p:attrNameLst>
                                          <p:attrName>ppt_w</p:attrName>
                                        </p:attrNameLst>
                                      </p:cBhvr>
                                      <p:tavLst>
                                        <p:tav tm="0">
                                          <p:val>
                                            <p:fltVal val="0"/>
                                          </p:val>
                                        </p:tav>
                                        <p:tav tm="100000">
                                          <p:val>
                                            <p:strVal val="#ppt_w"/>
                                          </p:val>
                                        </p:tav>
                                      </p:tavLst>
                                    </p:anim>
                                    <p:anim calcmode="lin" valueType="num">
                                      <p:cBhvr>
                                        <p:cTn id="88" dur="500" fill="hold"/>
                                        <p:tgtEl>
                                          <p:spTgt spid="1036"/>
                                        </p:tgtEl>
                                        <p:attrNameLst>
                                          <p:attrName>ppt_h</p:attrName>
                                        </p:attrNameLst>
                                      </p:cBhvr>
                                      <p:tavLst>
                                        <p:tav tm="0">
                                          <p:val>
                                            <p:fltVal val="0"/>
                                          </p:val>
                                        </p:tav>
                                        <p:tav tm="100000">
                                          <p:val>
                                            <p:strVal val="#ppt_h"/>
                                          </p:val>
                                        </p:tav>
                                      </p:tavLst>
                                    </p:anim>
                                    <p:animEffect transition="in" filter="fade">
                                      <p:cBhvr>
                                        <p:cTn id="89" dur="500"/>
                                        <p:tgtEl>
                                          <p:spTgt spid="1036"/>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nodeType="clickEffect">
                                  <p:stCondLst>
                                    <p:cond delay="0"/>
                                  </p:stCondLst>
                                  <p:childTnLst>
                                    <p:set>
                                      <p:cBhvr>
                                        <p:cTn id="93" dur="1" fill="hold">
                                          <p:stCondLst>
                                            <p:cond delay="0"/>
                                          </p:stCondLst>
                                        </p:cTn>
                                        <p:tgtEl>
                                          <p:spTgt spid="1037"/>
                                        </p:tgtEl>
                                        <p:attrNameLst>
                                          <p:attrName>style.visibility</p:attrName>
                                        </p:attrNameLst>
                                      </p:cBhvr>
                                      <p:to>
                                        <p:strVal val="visible"/>
                                      </p:to>
                                    </p:set>
                                    <p:animEffect transition="in" filter="circle(in)">
                                      <p:cBhvr>
                                        <p:cTn id="94" dur="2000"/>
                                        <p:tgtEl>
                                          <p:spTgt spid="1037"/>
                                        </p:tgtEl>
                                      </p:cBhvr>
                                    </p:animEffec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1038"/>
                                        </p:tgtEl>
                                        <p:attrNameLst>
                                          <p:attrName>style.visibility</p:attrName>
                                        </p:attrNameLst>
                                      </p:cBhvr>
                                      <p:to>
                                        <p:strVal val="visible"/>
                                      </p:to>
                                    </p:set>
                                    <p:anim calcmode="lin" valueType="num">
                                      <p:cBhvr>
                                        <p:cTn id="99" dur="1000" fill="hold"/>
                                        <p:tgtEl>
                                          <p:spTgt spid="1038"/>
                                        </p:tgtEl>
                                        <p:attrNameLst>
                                          <p:attrName>ppt_w</p:attrName>
                                        </p:attrNameLst>
                                      </p:cBhvr>
                                      <p:tavLst>
                                        <p:tav tm="0">
                                          <p:val>
                                            <p:fltVal val="0"/>
                                          </p:val>
                                        </p:tav>
                                        <p:tav tm="100000">
                                          <p:val>
                                            <p:strVal val="#ppt_w"/>
                                          </p:val>
                                        </p:tav>
                                      </p:tavLst>
                                    </p:anim>
                                    <p:anim calcmode="lin" valueType="num">
                                      <p:cBhvr>
                                        <p:cTn id="100" dur="1000" fill="hold"/>
                                        <p:tgtEl>
                                          <p:spTgt spid="1038"/>
                                        </p:tgtEl>
                                        <p:attrNameLst>
                                          <p:attrName>ppt_h</p:attrName>
                                        </p:attrNameLst>
                                      </p:cBhvr>
                                      <p:tavLst>
                                        <p:tav tm="0">
                                          <p:val>
                                            <p:fltVal val="0"/>
                                          </p:val>
                                        </p:tav>
                                        <p:tav tm="100000">
                                          <p:val>
                                            <p:strVal val="#ppt_h"/>
                                          </p:val>
                                        </p:tav>
                                      </p:tavLst>
                                    </p:anim>
                                    <p:anim calcmode="lin" valueType="num">
                                      <p:cBhvr>
                                        <p:cTn id="101" dur="1000" fill="hold"/>
                                        <p:tgtEl>
                                          <p:spTgt spid="1038"/>
                                        </p:tgtEl>
                                        <p:attrNameLst>
                                          <p:attrName>style.rotation</p:attrName>
                                        </p:attrNameLst>
                                      </p:cBhvr>
                                      <p:tavLst>
                                        <p:tav tm="0">
                                          <p:val>
                                            <p:fltVal val="90"/>
                                          </p:val>
                                        </p:tav>
                                        <p:tav tm="100000">
                                          <p:val>
                                            <p:fltVal val="0"/>
                                          </p:val>
                                        </p:tav>
                                      </p:tavLst>
                                    </p:anim>
                                    <p:animEffect transition="in" filter="fade">
                                      <p:cBhvr>
                                        <p:cTn id="102" dur="1000"/>
                                        <p:tgtEl>
                                          <p:spTgt spid="1038"/>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nodeType="clickEffect">
                                  <p:stCondLst>
                                    <p:cond delay="0"/>
                                  </p:stCondLst>
                                  <p:childTnLst>
                                    <p:set>
                                      <p:cBhvr>
                                        <p:cTn id="106" dur="1" fill="hold">
                                          <p:stCondLst>
                                            <p:cond delay="0"/>
                                          </p:stCondLst>
                                        </p:cTn>
                                        <p:tgtEl>
                                          <p:spTgt spid="1039"/>
                                        </p:tgtEl>
                                        <p:attrNameLst>
                                          <p:attrName>style.visibility</p:attrName>
                                        </p:attrNameLst>
                                      </p:cBhvr>
                                      <p:to>
                                        <p:strVal val="visible"/>
                                      </p:to>
                                    </p:set>
                                    <p:animEffect transition="in" filter="wheel(1)">
                                      <p:cBhvr>
                                        <p:cTn id="107" dur="2000"/>
                                        <p:tgtEl>
                                          <p:spTgt spid="1039"/>
                                        </p:tgtEl>
                                      </p:cBhvr>
                                    </p:animEffect>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1040"/>
                                        </p:tgtEl>
                                        <p:attrNameLst>
                                          <p:attrName>style.visibility</p:attrName>
                                        </p:attrNameLst>
                                      </p:cBhvr>
                                      <p:to>
                                        <p:strVal val="visible"/>
                                      </p:to>
                                    </p:set>
                                    <p:animEffect transition="in" filter="wipe(down)">
                                      <p:cBhvr>
                                        <p:cTn id="112" dur="580">
                                          <p:stCondLst>
                                            <p:cond delay="0"/>
                                          </p:stCondLst>
                                        </p:cTn>
                                        <p:tgtEl>
                                          <p:spTgt spid="1040"/>
                                        </p:tgtEl>
                                      </p:cBhvr>
                                    </p:animEffect>
                                    <p:anim calcmode="lin" valueType="num">
                                      <p:cBhvr>
                                        <p:cTn id="113" dur="1822" tmFilter="0,0; 0.14,0.36; 0.43,0.73; 0.71,0.91; 1.0,1.0">
                                          <p:stCondLst>
                                            <p:cond delay="0"/>
                                          </p:stCondLst>
                                        </p:cTn>
                                        <p:tgtEl>
                                          <p:spTgt spid="1040"/>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040"/>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040"/>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040"/>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040"/>
                                        </p:tgtEl>
                                        <p:attrNameLst>
                                          <p:attrName>ppt_y</p:attrName>
                                        </p:attrNameLst>
                                      </p:cBhvr>
                                      <p:tavLst>
                                        <p:tav tm="0" fmla="#ppt_y-sin(pi*$)/81">
                                          <p:val>
                                            <p:fltVal val="0"/>
                                          </p:val>
                                        </p:tav>
                                        <p:tav tm="100000">
                                          <p:val>
                                            <p:fltVal val="1"/>
                                          </p:val>
                                        </p:tav>
                                      </p:tavLst>
                                    </p:anim>
                                    <p:animScale>
                                      <p:cBhvr>
                                        <p:cTn id="118" dur="26">
                                          <p:stCondLst>
                                            <p:cond delay="650"/>
                                          </p:stCondLst>
                                        </p:cTn>
                                        <p:tgtEl>
                                          <p:spTgt spid="1040"/>
                                        </p:tgtEl>
                                      </p:cBhvr>
                                      <p:to x="100000" y="60000"/>
                                    </p:animScale>
                                    <p:animScale>
                                      <p:cBhvr>
                                        <p:cTn id="119" dur="166" decel="50000">
                                          <p:stCondLst>
                                            <p:cond delay="676"/>
                                          </p:stCondLst>
                                        </p:cTn>
                                        <p:tgtEl>
                                          <p:spTgt spid="1040"/>
                                        </p:tgtEl>
                                      </p:cBhvr>
                                      <p:to x="100000" y="100000"/>
                                    </p:animScale>
                                    <p:animScale>
                                      <p:cBhvr>
                                        <p:cTn id="120" dur="26">
                                          <p:stCondLst>
                                            <p:cond delay="1312"/>
                                          </p:stCondLst>
                                        </p:cTn>
                                        <p:tgtEl>
                                          <p:spTgt spid="1040"/>
                                        </p:tgtEl>
                                      </p:cBhvr>
                                      <p:to x="100000" y="80000"/>
                                    </p:animScale>
                                    <p:animScale>
                                      <p:cBhvr>
                                        <p:cTn id="121" dur="166" decel="50000">
                                          <p:stCondLst>
                                            <p:cond delay="1338"/>
                                          </p:stCondLst>
                                        </p:cTn>
                                        <p:tgtEl>
                                          <p:spTgt spid="1040"/>
                                        </p:tgtEl>
                                      </p:cBhvr>
                                      <p:to x="100000" y="100000"/>
                                    </p:animScale>
                                    <p:animScale>
                                      <p:cBhvr>
                                        <p:cTn id="122" dur="26">
                                          <p:stCondLst>
                                            <p:cond delay="1642"/>
                                          </p:stCondLst>
                                        </p:cTn>
                                        <p:tgtEl>
                                          <p:spTgt spid="1040"/>
                                        </p:tgtEl>
                                      </p:cBhvr>
                                      <p:to x="100000" y="90000"/>
                                    </p:animScale>
                                    <p:animScale>
                                      <p:cBhvr>
                                        <p:cTn id="123" dur="166" decel="50000">
                                          <p:stCondLst>
                                            <p:cond delay="1668"/>
                                          </p:stCondLst>
                                        </p:cTn>
                                        <p:tgtEl>
                                          <p:spTgt spid="1040"/>
                                        </p:tgtEl>
                                      </p:cBhvr>
                                      <p:to x="100000" y="100000"/>
                                    </p:animScale>
                                    <p:animScale>
                                      <p:cBhvr>
                                        <p:cTn id="124" dur="26">
                                          <p:stCondLst>
                                            <p:cond delay="1808"/>
                                          </p:stCondLst>
                                        </p:cTn>
                                        <p:tgtEl>
                                          <p:spTgt spid="1040"/>
                                        </p:tgtEl>
                                      </p:cBhvr>
                                      <p:to x="100000" y="95000"/>
                                    </p:animScale>
                                    <p:animScale>
                                      <p:cBhvr>
                                        <p:cTn id="125" dur="166" decel="50000">
                                          <p:stCondLst>
                                            <p:cond delay="1834"/>
                                          </p:stCondLst>
                                        </p:cTn>
                                        <p:tgtEl>
                                          <p:spTgt spid="1040"/>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6" presetClass="entr" presetSubtype="16" fill="hold" nodeType="clickEffect">
                                  <p:stCondLst>
                                    <p:cond delay="0"/>
                                  </p:stCondLst>
                                  <p:childTnLst>
                                    <p:set>
                                      <p:cBhvr>
                                        <p:cTn id="129" dur="1" fill="hold">
                                          <p:stCondLst>
                                            <p:cond delay="0"/>
                                          </p:stCondLst>
                                        </p:cTn>
                                        <p:tgtEl>
                                          <p:spTgt spid="1042"/>
                                        </p:tgtEl>
                                        <p:attrNameLst>
                                          <p:attrName>style.visibility</p:attrName>
                                        </p:attrNameLst>
                                      </p:cBhvr>
                                      <p:to>
                                        <p:strVal val="visible"/>
                                      </p:to>
                                    </p:set>
                                    <p:animEffect transition="in" filter="circle(in)">
                                      <p:cBhvr>
                                        <p:cTn id="130" dur="2000"/>
                                        <p:tgtEl>
                                          <p:spTgt spid="1042"/>
                                        </p:tgtEl>
                                      </p:cBhvr>
                                    </p:animEffect>
                                  </p:childTnLst>
                                </p:cTn>
                              </p:par>
                            </p:childTnLst>
                          </p:cTn>
                        </p:par>
                      </p:childTnLst>
                    </p:cTn>
                  </p:par>
                  <p:par>
                    <p:cTn id="131" fill="hold">
                      <p:stCondLst>
                        <p:cond delay="indefinite"/>
                      </p:stCondLst>
                      <p:childTnLst>
                        <p:par>
                          <p:cTn id="132" fill="hold">
                            <p:stCondLst>
                              <p:cond delay="0"/>
                            </p:stCondLst>
                            <p:childTnLst>
                              <p:par>
                                <p:cTn id="133" presetID="31" presetClass="entr" presetSubtype="0" fill="hold" grpId="0" nodeType="clickEffect">
                                  <p:stCondLst>
                                    <p:cond delay="0"/>
                                  </p:stCondLst>
                                  <p:childTnLst>
                                    <p:set>
                                      <p:cBhvr>
                                        <p:cTn id="134" dur="1" fill="hold">
                                          <p:stCondLst>
                                            <p:cond delay="0"/>
                                          </p:stCondLst>
                                        </p:cTn>
                                        <p:tgtEl>
                                          <p:spTgt spid="2"/>
                                        </p:tgtEl>
                                        <p:attrNameLst>
                                          <p:attrName>style.visibility</p:attrName>
                                        </p:attrNameLst>
                                      </p:cBhvr>
                                      <p:to>
                                        <p:strVal val="visible"/>
                                      </p:to>
                                    </p:set>
                                    <p:anim calcmode="lin" valueType="num">
                                      <p:cBhvr>
                                        <p:cTn id="135" dur="1000" fill="hold"/>
                                        <p:tgtEl>
                                          <p:spTgt spid="2"/>
                                        </p:tgtEl>
                                        <p:attrNameLst>
                                          <p:attrName>ppt_w</p:attrName>
                                        </p:attrNameLst>
                                      </p:cBhvr>
                                      <p:tavLst>
                                        <p:tav tm="0">
                                          <p:val>
                                            <p:fltVal val="0"/>
                                          </p:val>
                                        </p:tav>
                                        <p:tav tm="100000">
                                          <p:val>
                                            <p:strVal val="#ppt_w"/>
                                          </p:val>
                                        </p:tav>
                                      </p:tavLst>
                                    </p:anim>
                                    <p:anim calcmode="lin" valueType="num">
                                      <p:cBhvr>
                                        <p:cTn id="136" dur="1000" fill="hold"/>
                                        <p:tgtEl>
                                          <p:spTgt spid="2"/>
                                        </p:tgtEl>
                                        <p:attrNameLst>
                                          <p:attrName>ppt_h</p:attrName>
                                        </p:attrNameLst>
                                      </p:cBhvr>
                                      <p:tavLst>
                                        <p:tav tm="0">
                                          <p:val>
                                            <p:fltVal val="0"/>
                                          </p:val>
                                        </p:tav>
                                        <p:tav tm="100000">
                                          <p:val>
                                            <p:strVal val="#ppt_h"/>
                                          </p:val>
                                        </p:tav>
                                      </p:tavLst>
                                    </p:anim>
                                    <p:anim calcmode="lin" valueType="num">
                                      <p:cBhvr>
                                        <p:cTn id="137" dur="1000" fill="hold"/>
                                        <p:tgtEl>
                                          <p:spTgt spid="2"/>
                                        </p:tgtEl>
                                        <p:attrNameLst>
                                          <p:attrName>style.rotation</p:attrName>
                                        </p:attrNameLst>
                                      </p:cBhvr>
                                      <p:tavLst>
                                        <p:tav tm="0">
                                          <p:val>
                                            <p:fltVal val="90"/>
                                          </p:val>
                                        </p:tav>
                                        <p:tav tm="100000">
                                          <p:val>
                                            <p:fltVal val="0"/>
                                          </p:val>
                                        </p:tav>
                                      </p:tavLst>
                                    </p:anim>
                                    <p:animEffect transition="in" filter="fade">
                                      <p:cBhvr>
                                        <p:cTn id="1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Paris 1900 Olympics</a:t>
            </a:r>
            <a:endParaRPr lang="en-US" dirty="0">
              <a:latin typeface="Arial Black" panose="020B0A04020102020204" pitchFamily="34" charset="0"/>
            </a:endParaRPr>
          </a:p>
        </p:txBody>
      </p:sp>
      <p:sp>
        <p:nvSpPr>
          <p:cNvPr id="3" name="Text Placeholder 2"/>
          <p:cNvSpPr>
            <a:spLocks noGrp="1"/>
          </p:cNvSpPr>
          <p:nvPr>
            <p:ph type="body" sz="half" idx="2"/>
          </p:nvPr>
        </p:nvSpPr>
        <p:spPr>
          <a:xfrm>
            <a:off x="304800" y="1205340"/>
            <a:ext cx="3381375" cy="3967162"/>
          </a:xfrm>
        </p:spPr>
        <p:txBody>
          <a:bodyPr>
            <a:noAutofit/>
          </a:bodyPr>
          <a:lstStyle/>
          <a:p>
            <a:r>
              <a:rPr lang="en-US" i="0" dirty="0" smtClean="0">
                <a:latin typeface="Times New Roman" panose="02020603050405020304" pitchFamily="18" charset="0"/>
                <a:cs typeface="Times New Roman" panose="02020603050405020304" pitchFamily="18" charset="0"/>
              </a:rPr>
              <a:t>     This picture shows one of the most significant moments in </a:t>
            </a:r>
            <a:r>
              <a:rPr lang="en-US" i="0" dirty="0">
                <a:latin typeface="Times New Roman" panose="02020603050405020304" pitchFamily="18" charset="0"/>
                <a:cs typeface="Times New Roman" panose="02020603050405020304" pitchFamily="18" charset="0"/>
              </a:rPr>
              <a:t>O</a:t>
            </a:r>
            <a:r>
              <a:rPr lang="en-US" i="0" dirty="0" smtClean="0">
                <a:latin typeface="Times New Roman" panose="02020603050405020304" pitchFamily="18" charset="0"/>
                <a:cs typeface="Times New Roman" panose="02020603050405020304" pitchFamily="18" charset="0"/>
              </a:rPr>
              <a:t>lympic  history. It is a significant moment because the women in this photo is one of the first few women who competed in the games. Although they were only allowed to play three sports during that  time, golf , tennis, and croquet , it was the beginning of women’s participation in the Olympics.  </a:t>
            </a:r>
            <a:endParaRPr lang="en-US" i="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143000"/>
            <a:ext cx="4031068" cy="3542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i2clipart.com/cliparts/f/a/0/c/clipart-croquet-ball-512x512-fa0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543080" flipV="1">
            <a:off x="167894" y="5812511"/>
            <a:ext cx="881983" cy="885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4800600"/>
            <a:ext cx="35814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-One of the first female athletes who played tennis in the </a:t>
            </a:r>
            <a:r>
              <a:rPr lang="en-US" sz="1600" dirty="0">
                <a:latin typeface="Times New Roman" panose="02020603050405020304" pitchFamily="18" charset="0"/>
                <a:cs typeface="Times New Roman" panose="02020603050405020304" pitchFamily="18" charset="0"/>
              </a:rPr>
              <a:t>O</a:t>
            </a:r>
            <a:r>
              <a:rPr lang="en-US" sz="1600" dirty="0" smtClean="0">
                <a:latin typeface="Times New Roman" panose="02020603050405020304" pitchFamily="18" charset="0"/>
                <a:cs typeface="Times New Roman" panose="02020603050405020304" pitchFamily="18" charset="0"/>
              </a:rPr>
              <a:t>lympics</a:t>
            </a:r>
            <a:r>
              <a:rPr lang="en-US"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755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4914 0.00046 C 0.04983 -0.00185 0.05 -0.00463 0.05122 -0.00648 C 0.05226 -0.0081 0.05417 -0.0081 0.05539 -0.00926 C 0.0566 -0.01042 0.05729 -0.01227 0.05851 -0.01343 C 0.05955 -0.01459 0.06059 -0.01528 0.06164 -0.01621 C 0.06615 -0.01227 0.06632 -0.00625 0.07205 -0.00371 C 0.07379 -0.00417 0.07917 -0.00486 0.08143 -0.00648 C 0.08611 -0.00996 0.08907 -0.01412 0.09393 -0.01621 C 0.09497 -0.01528 0.09618 -0.01482 0.09705 -0.01343 C 0.09775 -0.01227 0.0974 -0.01019 0.09809 -0.00926 C 0.09966 -0.00718 0.10243 -0.00672 0.10434 -0.0051 C 0.10643 -0.00602 0.10851 -0.00695 0.11059 -0.00787 C 0.11164 -0.00834 0.11372 -0.00926 0.11372 -0.00926 C 0.11684 -0.02153 0.12448 -0.00741 0.13143 -0.0051 C 0.13455 -0.00556 0.13768 -0.00556 0.1408 -0.00648 C 0.1467 -0.00834 0.14653 -0.01181 0.15434 -0.01343 C 0.15469 -0.01482 0.15434 -0.01713 0.15539 -0.0176 C 0.1566 -0.01806 0.15764 -0.01621 0.15851 -0.01482 C 0.16146 -0.00996 0.15938 -0.00857 0.16476 -0.00371 C 0.16684 -0.00463 0.16962 -0.00533 0.17101 -0.00787 C 0.1717 -0.00903 0.17136 -0.01111 0.17205 -0.01204 C 0.17361 -0.01412 0.17639 -0.01459 0.1783 -0.01621 C 0.18316 -0.01297 0.18698 -0.00741 0.1908 -0.00232 C 0.20191 -0.00718 0.19323 -0.00209 0.20018 -0.00926 C 0.20209 -0.01135 0.20643 -0.01482 0.20643 -0.01482 C 0.20712 -0.01343 0.20764 -0.01181 0.20851 -0.01065 C 0.21042 -0.00857 0.21476 -0.0051 0.21476 -0.0051 C 0.21615 -0.00556 0.21771 -0.00556 0.21893 -0.00648 C 0.22118 -0.00787 0.22518 -0.01204 0.22518 -0.01204 C 0.22761 -0.00695 0.23021 -0.00672 0.23351 -0.00232 C 0.24341 -0.0044 0.24098 -0.00718 0.24809 -0.01343 C 0.25139 -0.00672 0.25608 -0.00533 0.26059 -0.00093 C 0.26181 0.00023 0.2625 0.00231 0.26372 0.00324 C 0.26563 0.00463 0.26997 0.00602 0.26997 0.00602 C 0.27778 0.00254 0.27466 -0.00996 0.28229 -0.01343 C 0.28577 -0.00695 0.28698 -0.00232 0.29184 0.00185 C 0.29532 0.00139 0.29896 0.00208 0.30226 0.00046 C 0.3033 2.96296E-6 0.30278 -0.00232 0.3033 -0.00371 C 0.30521 -0.0088 0.30486 -0.00764 0.30851 -0.00926 C 0.31181 -0.00278 0.31754 0.00069 0.32309 0.00324 C 0.32657 0.00277 0.33021 0.0037 0.33351 0.00185 C 0.3349 0.00115 0.33438 -0.00232 0.33559 -0.00371 C 0.33664 -0.00486 0.33837 -0.00463 0.33976 -0.0051 C 0.34479 -0.0007 0.34966 0.00347 0.35539 0.00602 C 0.35886 0.00555 0.36268 0.00648 0.3658 0.00463 C 0.36719 0.00393 0.3658 0.00046 0.36684 -0.00093 C 0.36823 -0.00278 0.37032 -0.00278 0.37205 -0.00371 C 0.37414 -0.00185 0.37587 0.00069 0.3783 0.00185 C 0.38039 0.00277 0.38455 0.00463 0.38455 0.00463 C 0.3882 0.00139 0.38941 -0.00093 0.3908 -0.00648 C 0.39427 -0.00486 0.3967 -0.00116 0.40018 0.00046 C 0.40226 0.00139 0.40643 0.00324 0.40643 0.00324 C 0.41302 0.00023 0.4099 -0.00533 0.4158 -0.00787 C 0.41979 -0.0044 0.42396 -0.00278 0.4283 -0.00093 C 0.43039 2.96296E-6 0.43455 0.00185 0.43455 0.00185 C 0.44132 -0.00116 0.43611 -0.00625 0.44289 -0.00926 C 0.45122 -0.00556 0.4415 -0.01111 0.44705 -0.00371 C 0.44879 -0.00139 0.45313 0.00185 0.45313 0.00185 C 0.45504 0.00139 0.45729 0.00208 0.45851 0.00046 C 0.46823 -0.0125 0.45486 -0.00533 0.46372 -0.00926 C 0.4691 -0.00695 0.47223 -0.00278 0.47622 0.00185 C 0.47882 0.00486 0.48559 0.0074 0.48559 0.0074 C 0.49063 0.00509 0.49236 -0.00023 0.49393 -0.00648 C 0.49844 -0.00255 0.49792 0.0037 0.5033 0.00602 C 0.50677 0.0044 0.50695 0.00532 0.50851 0.00046 C 0.50938 -0.00232 0.51042 -0.00787 0.51042 -0.00787 C 0.51771 -0.00463 0.5099 -0.00903 0.51563 -0.00232 C 0.51771 -0.00023 0.52188 0.00324 0.52188 0.00324 C 0.53334 -0.00185 0.52414 0.00092 0.53247 -0.00648 C 0.53403 0.00162 0.53455 0.00463 0.5408 0.0074 C 0.54306 0.00648 0.54688 0.00764 0.54792 0.00463 C 0.54948 0.00139 0.54948 -0.00278 0.55 -0.00648 C 0.55052 -0.00834 0.55122 -0.01204 0.55122 -0.01204 C 0.55573 -0.00602 0.56059 0.00046 0.56684 0.00324 C 0.56771 0.00277 0.56927 0.00301 0.56997 0.00185 C 0.57118 -0.00047 0.57205 -0.00648 0.57205 -0.00648 C 0.57917 -0.00023 0.57118 -0.00857 0.57604 0.00463 C 0.57691 0.00671 0.58091 0.0081 0.58229 0.00879 C 0.58924 0.00717 0.58976 0.00717 0.59184 -0.00093 C 0.59375 2.96296E-6 0.5967 0.00069 0.59809 0.00324 C 0.60209 0.00995 0.59549 0.00578 0.60209 0.00879 C 0.60348 0.00324 0.60434 0.00092 0.60834 -0.00093 C 0.61962 0.00902 0.60261 -0.00648 0.61476 0.00602 C 0.61667 0.0081 0.62101 0.01157 0.62101 0.01157 C 0.62327 0.01065 0.62639 0.01041 0.62813 0.0074 C 0.63212 0.00069 0.62552 0.00486 0.63247 0.00185 C 0.63785 0.0044 0.64306 0.00717 0.64809 0.01157 C 0.65573 0.0081 0.65382 0.01157 0.65539 0.00324 C 0.66025 0.00532 0.66146 0.0118 0.6658 0.01574 C 0.6691 0.00902 0.66754 0.01319 0.66997 0.00324 C 0.67032 0.00185 0.67101 -0.00093 0.67101 -0.00093 C 0.67292 0.00162 0.67552 0.00324 0.67726 0.00602 C 0.67795 0.00717 0.67761 0.00926 0.6783 0.01018 C 0.68004 0.0125 0.68455 0.01574 0.68455 0.01574 C 0.68525 0.01296 0.68594 0.01018 0.68664 0.0074 C 0.68698 0.00602 0.68768 0.00324 0.68768 0.00324 C 0.68959 0.00578 0.69202 0.00764 0.69393 0.01018 C 0.69479 0.01134 0.69497 0.01319 0.69601 0.01435 C 0.69775 0.0162 0.70035 0.0169 0.70226 0.01852 C 0.70973 0.01203 0.7033 0.00416 0.71164 0.00046 C 0.71372 0.00231 0.7158 0.00416 0.71789 0.00602 C 0.71875 0.00694 0.71841 0.00879 0.71893 0.01018 C 0.72084 0.01527 0.72049 0.01412 0.72414 0.01574 C 0.72552 0.01018 0.72622 0.00787 0.73039 0.00602 C 0.73282 0.01088 0.73507 0.01389 0.73872 0.01713 C 0.73976 0.01527 0.74115 0.01365 0.74184 0.01157 C 0.74427 0.00509 0.74063 0.00509 0.74601 0.0074 C 0.74948 0.01435 0.74896 0.01875 0.75434 0.01157 C 0.75625 -0.00116 0.754 0.00717 0.76059 0.01018 C 0.76198 0.01296 0.76389 0.01852 0.76684 0.01852 C 0.76771 0.00902 0.76632 0.00347 0.77309 0.00046 C 0.77518 0.00463 0.77622 0.00879 0.7783 0.01296 C 0.78316 0.00324 0.78039 0.00648 0.78559 0.00185 C 0.79045 0.01134 0.78889 0.00694 0.7908 0.01435 C 0.79271 0.01365 0.7967 0.01296 0.79809 0.01018 C 0.79931 0.00764 0.80018 0.00185 0.80018 0.00185 C 0.80417 0.0037 0.80938 0.00648 0.81268 0.01018 C 0.81789 0.01597 0.8132 0.01319 0.81893 0.01574 C 0.82136 0.01088 0.82136 0.00787 0.82518 0.00463 C 0.83212 0.00926 0.8375 0.01435 0.84393 0.0199 C 0.85157 0.01643 0.84375 0.0125 0.85122 0.00602 C 0.85539 0.01157 0.85782 0.01828 0.86268 0.02268 C 0.86407 0.02222 0.8658 0.02245 0.86684 0.02129 C 0.86719 0.02083 0.87066 0.01018 0.87101 0.00879 C 0.87257 0.01481 0.87448 0.0206 0.8783 0.02407 C 0.88125 0.01805 0.88195 0.01296 0.88664 0.00879 C 0.88768 0.01018 0.88854 0.01203 0.88976 0.01296 C 0.89167 0.01435 0.89601 0.01574 0.89601 0.01574 C 0.90348 0.0125 0.90104 0.01551 0.90434 0.00879 C 0.90782 0.01041 0.91372 0.01574 0.91372 0.01574 C 0.91789 0.01389 0.91858 0.01157 0.91997 0.00602 C 0.92431 0.01018 0.92882 0.01574 0.93455 0.01574 " pathEditMode="relative" ptsTypes="fffffffffffffffffffffffffffffffffffffffffffffffffffffffffffffffffffffffffffffffffffffffffffffffffffffffffffffffffffffffffffffffffffA">
                                      <p:cBhvr>
                                        <p:cTn id="21" dur="2000" fill="hold"/>
                                        <p:tgtEl>
                                          <p:spTgt spid="10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Olympic Protest, </a:t>
            </a:r>
            <a:br>
              <a:rPr lang="en-US" dirty="0" smtClean="0">
                <a:latin typeface="Arial Black" panose="020B0A04020102020204" pitchFamily="34" charset="0"/>
              </a:rPr>
            </a:br>
            <a:r>
              <a:rPr lang="en-US" dirty="0">
                <a:latin typeface="Arial Black" panose="020B0A04020102020204" pitchFamily="34" charset="0"/>
              </a:rPr>
              <a:t>	</a:t>
            </a:r>
            <a:r>
              <a:rPr lang="en-US" dirty="0" smtClean="0">
                <a:latin typeface="Arial Black" panose="020B0A04020102020204" pitchFamily="34" charset="0"/>
              </a:rPr>
              <a:t>			1968 </a:t>
            </a:r>
            <a:r>
              <a:rPr lang="en-US" dirty="0">
                <a:latin typeface="Arial Black" panose="020B0A04020102020204" pitchFamily="34" charset="0"/>
              </a:rPr>
              <a:t>O</a:t>
            </a:r>
            <a:r>
              <a:rPr lang="en-US" dirty="0" smtClean="0">
                <a:latin typeface="Arial Black" panose="020B0A04020102020204" pitchFamily="34" charset="0"/>
              </a:rPr>
              <a:t>lympics</a:t>
            </a:r>
            <a:endParaRPr lang="en-US" dirty="0">
              <a:latin typeface="Arial Black" panose="020B0A04020102020204" pitchFamily="34" charset="0"/>
            </a:endParaRPr>
          </a:p>
        </p:txBody>
      </p:sp>
      <p:sp>
        <p:nvSpPr>
          <p:cNvPr id="3" name="Text Placeholder 2"/>
          <p:cNvSpPr>
            <a:spLocks noGrp="1"/>
          </p:cNvSpPr>
          <p:nvPr>
            <p:ph type="body" sz="half" idx="2"/>
          </p:nvPr>
        </p:nvSpPr>
        <p:spPr>
          <a:xfrm>
            <a:off x="228600" y="1295400"/>
            <a:ext cx="3533775" cy="4295013"/>
          </a:xfrm>
        </p:spPr>
        <p:txBody>
          <a:bodyPr>
            <a:noAutofit/>
          </a:bodyPr>
          <a:lstStyle/>
          <a:p>
            <a:r>
              <a:rPr lang="en-US" i="0" dirty="0" smtClean="0">
                <a:latin typeface="Times New Roman" panose="02020603050405020304" pitchFamily="18" charset="0"/>
                <a:cs typeface="Times New Roman" panose="02020603050405020304" pitchFamily="18" charset="0"/>
              </a:rPr>
              <a:t>     The photo that is closest to this text, shows two men doing the Black  Power  Salute during the American anthem. The two men, Tommie Smith and John Carlos, were suspended and had their medals stripped away. </a:t>
            </a:r>
            <a:r>
              <a:rPr lang="en-US" i="0" dirty="0">
                <a:latin typeface="Times New Roman" panose="02020603050405020304" pitchFamily="18" charset="0"/>
                <a:cs typeface="Times New Roman" panose="02020603050405020304" pitchFamily="18" charset="0"/>
              </a:rPr>
              <a:t>T</a:t>
            </a:r>
            <a:r>
              <a:rPr lang="en-US" i="0" dirty="0" smtClean="0">
                <a:latin typeface="Times New Roman" panose="02020603050405020304" pitchFamily="18" charset="0"/>
                <a:cs typeface="Times New Roman" panose="02020603050405020304" pitchFamily="18" charset="0"/>
              </a:rPr>
              <a:t>he </a:t>
            </a:r>
            <a:r>
              <a:rPr lang="en-US" i="0" dirty="0">
                <a:latin typeface="Times New Roman" panose="02020603050405020304" pitchFamily="18" charset="0"/>
                <a:cs typeface="Times New Roman" panose="02020603050405020304" pitchFamily="18" charset="0"/>
              </a:rPr>
              <a:t>next day </a:t>
            </a:r>
            <a:r>
              <a:rPr lang="en-US" i="0" dirty="0" smtClean="0">
                <a:latin typeface="Times New Roman" panose="02020603050405020304" pitchFamily="18" charset="0"/>
                <a:cs typeface="Times New Roman" panose="02020603050405020304" pitchFamily="18" charset="0"/>
              </a:rPr>
              <a:t>three athletes, </a:t>
            </a:r>
            <a:r>
              <a:rPr lang="en-US" i="0" dirty="0">
                <a:latin typeface="Times New Roman" panose="02020603050405020304" pitchFamily="18" charset="0"/>
                <a:cs typeface="Times New Roman" panose="02020603050405020304" pitchFamily="18" charset="0"/>
              </a:rPr>
              <a:t>Lee Evans, Larry James  and Ron </a:t>
            </a:r>
            <a:r>
              <a:rPr lang="en-US" i="0" dirty="0" smtClean="0">
                <a:latin typeface="Times New Roman" panose="02020603050405020304" pitchFamily="18" charset="0"/>
                <a:cs typeface="Times New Roman" panose="02020603050405020304" pitchFamily="18" charset="0"/>
              </a:rPr>
              <a:t>Freeman, </a:t>
            </a:r>
            <a:r>
              <a:rPr lang="en-US" i="0" dirty="0">
                <a:latin typeface="Times New Roman" panose="02020603050405020304" pitchFamily="18" charset="0"/>
                <a:cs typeface="Times New Roman" panose="02020603050405020304" pitchFamily="18" charset="0"/>
              </a:rPr>
              <a:t>wore </a:t>
            </a:r>
            <a:r>
              <a:rPr lang="en-US" i="0" dirty="0" smtClean="0">
                <a:latin typeface="Times New Roman" panose="02020603050405020304" pitchFamily="18" charset="0"/>
                <a:cs typeface="Times New Roman" panose="02020603050405020304" pitchFamily="18" charset="0"/>
              </a:rPr>
              <a:t>black berets to show that they were against racism, this is on the second photo. These events were important because it showed a movement towards anti-racism.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799" y="1488756"/>
            <a:ext cx="2473749" cy="229552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3.bp.blogspot.com/-hfgxS1MVNFc/Ti02Z3Ye8HI/AAAAAAAAHC8/MwM6vVg855c/s400/Larry+James%252C+Lee+Evans+and+Ron+Freeman+%2528left+to+right%2529+on+the+400+metres+podium+at+the+1968+Olympic+Ga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41924"/>
            <a:ext cx="3055256" cy="2085212"/>
          </a:xfrm>
          <a:prstGeom prst="rect">
            <a:avLst/>
          </a:prstGeom>
          <a:ln>
            <a:noFill/>
          </a:ln>
          <a:effectLst>
            <a:outerShdw blurRad="184150" dist="241300" dir="11520000" sx="110000" sy="110000" algn="ctr">
              <a:srgbClr val="000000">
                <a:alpha val="18000"/>
              </a:srgbClr>
            </a:outerShdw>
            <a:reflection blurRad="12700" stA="30000" endPos="30000" dist="50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026288">
            <a:off x="231466" y="5645478"/>
            <a:ext cx="940968" cy="126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81800" y="1488756"/>
            <a:ext cx="2362200"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Tommie Smith and John Carlos  doing the Black Power Salute.</a:t>
            </a:r>
            <a:endParaRPr lang="en-US" sz="1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191000" y="4381821"/>
            <a:ext cx="2202544" cy="1077218"/>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Lee Evans, Larry James and Ron Freeman waving their black berets.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3053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8.05556E-6 2.01572E-6 C 0.06093 0.00462 0.12152 0.00901 0.18298 0.01132 C 0.21649 0.02635 0.18107 0.01132 0.2743 0.01687 C 0.27725 0.0171 0.28003 0.01941 0.28298 0.01965 C 0.30138 0.02126 0.31979 0.02173 0.33819 0.02265 C 0.35607 0.02196 0.42482 0.02635 0.45312 0.0141 C 0.47291 -0.00393 0.46076 0.00462 0.51058 0.01132 C 0.51718 0.01225 0.52326 0.01687 0.52968 0.01965 C 0.53177 0.02057 0.53611 0.02265 0.53611 0.02265 C 0.63159 0.01433 0.73142 0.01965 0.8276 0.01965 " pathEditMode="relative" ptsTypes="fffffffffA">
                                      <p:cBhvr>
                                        <p:cTn id="21" dur="2000" fill="hold"/>
                                        <p:tgtEl>
                                          <p:spTgt spid="1126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sz="1800" i="0" dirty="0" smtClean="0">
                <a:latin typeface="Times New Roman" panose="02020603050405020304" pitchFamily="18" charset="0"/>
                <a:cs typeface="Times New Roman" panose="02020603050405020304" pitchFamily="18" charset="0"/>
              </a:rPr>
              <a:t>   In the 1968 Olympics, Debbie Meyer was the first women to win three individual medals, the 200, 400,and 800 meter swim, at the same game. This was a significant moment because Debbie Meyer’s swimming  accomplishment was an Olympic record. </a:t>
            </a:r>
            <a:endParaRPr lang="en-US" i="0"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p:txBody>
          <a:bodyPr/>
          <a:lstStyle/>
          <a:p>
            <a:r>
              <a:rPr lang="en-US" sz="3600" dirty="0">
                <a:solidFill>
                  <a:srgbClr val="FFFFFF"/>
                </a:solidFill>
                <a:latin typeface="Arial Black" panose="020B0A04020102020204" pitchFamily="34" charset="0"/>
              </a:rPr>
              <a:t>Debbie Meyer, 1968 Olympics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33400"/>
            <a:ext cx="2762250" cy="409733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http://www.discountmugs.com/cliparts/detail/1171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0" r="100000">
                        <a14:foregroundMark x1="20400" y1="36000" x2="33000" y2="19600"/>
                        <a14:foregroundMark x1="36400" y1="20000" x2="46200" y2="20000"/>
                        <a14:foregroundMark x1="47800" y1="25400" x2="54000" y2="30200"/>
                        <a14:foregroundMark x1="58400" y1="37200" x2="60000" y2="42600"/>
                        <a14:foregroundMark x1="33400" y1="47800" x2="56400" y2="43400"/>
                        <a14:foregroundMark x1="40000" y1="38000" x2="33800" y2="36400"/>
                        <a14:foregroundMark x1="34400" y1="56400" x2="34400" y2="56400"/>
                        <a14:foregroundMark x1="49800" y1="58000" x2="49800" y2="58000"/>
                        <a14:foregroundMark x1="76400" y1="47000" x2="76400" y2="47000"/>
                        <a14:foregroundMark x1="71800" y1="49000" x2="71800" y2="49000"/>
                        <a14:foregroundMark x1="80000" y1="36000" x2="80000" y2="36000"/>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5562600"/>
            <a:ext cx="1801238" cy="18012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4800600"/>
            <a:ext cx="38100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-Debbie Meyer’s wearing her 3 Olympic gold medals around her neck.</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5884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5E-6 -4.09154E-6 C 0.28837 -0.00369 0.36024 -0.00601 0.69409 -0.00601 L 0.74184 -0.01179 L 0.75989 -0.02011 " pathEditMode="relative" rAng="0" ptsTypes="fAAA">
                                      <p:cBhvr>
                                        <p:cTn id="21" dur="2000" fill="hold"/>
                                        <p:tgtEl>
                                          <p:spTgt spid="10242"/>
                                        </p:tgtEl>
                                        <p:attrNameLst>
                                          <p:attrName>ppt_x</p:attrName>
                                          <p:attrName>ppt_y</p:attrName>
                                        </p:attrNameLst>
                                      </p:cBhvr>
                                      <p:rCtr x="37986" y="-10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Terrorist Attack, </a:t>
            </a:r>
            <a:br>
              <a:rPr lang="en-US" dirty="0" smtClean="0">
                <a:latin typeface="Arial Black" panose="020B0A04020102020204" pitchFamily="34" charset="0"/>
              </a:rPr>
            </a:br>
            <a:r>
              <a:rPr lang="en-US" dirty="0">
                <a:latin typeface="Arial Black" panose="020B0A04020102020204" pitchFamily="34" charset="0"/>
              </a:rPr>
              <a:t>	</a:t>
            </a:r>
            <a:r>
              <a:rPr lang="en-US" dirty="0" smtClean="0">
                <a:latin typeface="Arial Black" panose="020B0A04020102020204" pitchFamily="34" charset="0"/>
              </a:rPr>
              <a:t>			1972 Olympics</a:t>
            </a:r>
            <a:endParaRPr lang="en-US" dirty="0">
              <a:latin typeface="Arial Black" panose="020B0A04020102020204" pitchFamily="34" charset="0"/>
            </a:endParaRPr>
          </a:p>
        </p:txBody>
      </p:sp>
      <p:sp>
        <p:nvSpPr>
          <p:cNvPr id="3" name="Text Placeholder 2"/>
          <p:cNvSpPr>
            <a:spLocks noGrp="1"/>
          </p:cNvSpPr>
          <p:nvPr>
            <p:ph type="body" sz="half" idx="2"/>
          </p:nvPr>
        </p:nvSpPr>
        <p:spPr>
          <a:xfrm>
            <a:off x="381000" y="856243"/>
            <a:ext cx="3381375" cy="4473130"/>
          </a:xfrm>
        </p:spPr>
        <p:txBody>
          <a:bodyPr>
            <a:noAutofit/>
          </a:bodyPr>
          <a:lstStyle/>
          <a:p>
            <a:r>
              <a:rPr lang="en-US" i="0" dirty="0" smtClean="0">
                <a:latin typeface="Times New Roman" panose="02020603050405020304" pitchFamily="18" charset="0"/>
                <a:cs typeface="Times New Roman" panose="02020603050405020304" pitchFamily="18" charset="0"/>
              </a:rPr>
              <a:t>     During the 1972 Olympics in Munich, Germany, there was a devastating  terrorist attack. The reason why this is a significant moment in the Olympics is because this raised more security  in the Olympics.  In the terrorist attack , eight Palestinian terrorists took eleven hostages and threatened to kill them if the country didn’t release two hundred and thirty-four Israel  prisoners. In the end, the eleven  hostages, five terrorists and one policeman died.</a:t>
            </a:r>
            <a:endParaRPr lang="en-US" i="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282" y="1295400"/>
            <a:ext cx="4174435" cy="30480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7"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5449" y1="21854" x2="25449" y2="21854"/>
                        <a14:foregroundMark x1="28443" y1="32450" x2="28443" y2="32450"/>
                        <a14:foregroundMark x1="40719" y1="41060" x2="40719" y2="41060"/>
                        <a14:foregroundMark x1="40120" y1="15232" x2="40120" y2="15232"/>
                        <a14:foregroundMark x1="21257" y1="11258" x2="21257" y2="11258"/>
                        <a14:foregroundMark x1="17365" y1="7285" x2="17365" y2="7285"/>
                        <a14:foregroundMark x1="8383" y1="11258" x2="8383" y2="11258"/>
                        <a14:foregroundMark x1="53593" y1="64901" x2="53593" y2="64901"/>
                        <a14:foregroundMark x1="71257" y1="43709" x2="71257" y2="43709"/>
                        <a14:foregroundMark x1="75449" y1="46358" x2="75449" y2="46358"/>
                        <a14:foregroundMark x1="75449" y1="46358" x2="75449" y2="46358"/>
                        <a14:foregroundMark x1="75449" y1="46358" x2="75449" y2="46358"/>
                        <a14:foregroundMark x1="75449" y1="46358" x2="75449" y2="46358"/>
                        <a14:foregroundMark x1="75449" y1="46358" x2="75449" y2="46358"/>
                        <a14:foregroundMark x1="76048" y1="46358" x2="76048" y2="46358"/>
                        <a14:foregroundMark x1="76946" y1="46358" x2="80539" y2="43709"/>
                        <a14:foregroundMark x1="63473" y1="21854" x2="63473" y2="21854"/>
                        <a14:foregroundMark x1="73653" y1="12583" x2="73653" y2="12583"/>
                        <a14:foregroundMark x1="94012" y1="12583" x2="94012" y2="12583"/>
                        <a14:foregroundMark x1="40719" y1="60927" x2="40719" y2="60927"/>
                        <a14:foregroundMark x1="4491" y1="58278" x2="4491" y2="58278"/>
                        <a14:foregroundMark x1="10778" y1="62252" x2="10778" y2="62252"/>
                        <a14:foregroundMark x1="3892" y1="19205" x2="3892" y2="19205"/>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5755610"/>
            <a:ext cx="2438400" cy="110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18961" y="4724400"/>
            <a:ext cx="37338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-This is an memorial plaque, which has the names of the people who have died.</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815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77556E-17 -0.00855 C 0.0349 0.00832 0.08594 0.00208 0.12344 0.00578 C 0.12622 0.0067 0.12899 0.00855 0.13194 0.00855 C 0.31458 0.01225 0.46962 0.01711 0.65104 0.01711 L 0.69149 0.01133 " pathEditMode="relative" rAng="0" ptsTypes="fffAA">
                                      <p:cBhvr>
                                        <p:cTn id="21" dur="2000" fill="hold"/>
                                        <p:tgtEl>
                                          <p:spTgt spid="9217"/>
                                        </p:tgtEl>
                                        <p:attrNameLst>
                                          <p:attrName>ppt_x</p:attrName>
                                          <p:attrName>ppt_y</p:attrName>
                                        </p:attrNameLst>
                                      </p:cBhvr>
                                      <p:rCtr x="34566" y="12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81000" y="1804550"/>
            <a:ext cx="4572000" cy="3593237"/>
          </a:xfrm>
        </p:spPr>
        <p:txBody>
          <a:bodyPr>
            <a:noAutofit/>
          </a:bodyPr>
          <a:lstStyle/>
          <a:p>
            <a:r>
              <a:rPr lang="en-US" i="0" dirty="0" smtClean="0">
                <a:latin typeface="Times New Roman" panose="02020603050405020304" pitchFamily="18" charset="0"/>
                <a:cs typeface="Times New Roman" panose="02020603050405020304" pitchFamily="18" charset="0"/>
              </a:rPr>
              <a:t>      During the 1988 Olympics, Greg Loganis competed in the diving section. Greg came to the Olympics that year to redeem his title of Olympics champion, but during the competition Greg hit his head while diving on the diving board. The reason why this is considered a significant event is because after he hit his head, Greg still continued on to his last dive in the Olympic event. In the end Greg won the gold medal in the Olympics for diving.</a:t>
            </a:r>
            <a:endParaRPr lang="en-US" i="0"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p:txBody>
          <a:bodyPr/>
          <a:lstStyle/>
          <a:p>
            <a:r>
              <a:rPr lang="en-US" dirty="0" smtClean="0">
                <a:latin typeface="Arial Black" panose="020B0A04020102020204" pitchFamily="34" charset="0"/>
              </a:rPr>
              <a:t>Greg Loganis, 1988 Olympics</a:t>
            </a:r>
            <a:endParaRPr lang="en-US" dirty="0">
              <a:latin typeface="Arial Black" panose="020B0A04020102020204" pitchFamily="34" charset="0"/>
            </a:endParaRPr>
          </a:p>
        </p:txBody>
      </p:sp>
      <p:pic>
        <p:nvPicPr>
          <p:cNvPr id="2050" name="Picture 2" descr="http://www.beliefnet.com/~/media/5C366855F8224D5BA813B18DAECAC770.ashx%3Fw%3D400%26h%3D300%26bg%3D00000000%26f%3Dpng"/>
          <p:cNvPicPr>
            <a:picLocks noChangeAspect="1" noChangeArrowheads="1"/>
          </p:cNvPicPr>
          <p:nvPr/>
        </p:nvPicPr>
        <p:blipFill rotWithShape="1">
          <a:blip r:embed="rId2">
            <a:extLst>
              <a:ext uri="{28A0092B-C50C-407E-A947-70E740481C1C}">
                <a14:useLocalDpi xmlns:a14="http://schemas.microsoft.com/office/drawing/2010/main" val="0"/>
              </a:ext>
            </a:extLst>
          </a:blip>
          <a:srcRect l="24978" t="13602" r="24892" b="13354"/>
          <a:stretch/>
        </p:blipFill>
        <p:spPr bwMode="auto">
          <a:xfrm>
            <a:off x="6019800" y="1243149"/>
            <a:ext cx="2782390" cy="35320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8194" name="Picture 2" descr="http://www.clker.com/cliparts/H/t/z/R/q/o/olympic-swimming-logo-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5791200"/>
            <a:ext cx="1143000" cy="944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2200" y="5105400"/>
            <a:ext cx="23622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-Greg </a:t>
            </a:r>
            <a:r>
              <a:rPr lang="en-US" sz="1600" dirty="0" err="1" smtClean="0">
                <a:latin typeface="Times New Roman" panose="02020603050405020304" pitchFamily="18" charset="0"/>
                <a:cs typeface="Times New Roman" panose="02020603050405020304" pitchFamily="18" charset="0"/>
              </a:rPr>
              <a:t>Loganis</a:t>
            </a:r>
            <a:r>
              <a:rPr lang="en-US" sz="1600" dirty="0" smtClean="0">
                <a:latin typeface="Times New Roman" panose="02020603050405020304" pitchFamily="18" charset="0"/>
                <a:cs typeface="Times New Roman" panose="02020603050405020304" pitchFamily="18" charset="0"/>
              </a:rPr>
              <a:t> preparing to dive.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364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834 -0.03537 C 0.07535 0.01733 0.01285 -0.02982 0.20452 -0.02682 C 0.22431 -0.01133 0.20313 -0.02705 0.25816 -0.02127 C 0.31858 -0.01503 0.37917 -0.01849 0.43941 -0.01849 L 0.45 -0.02127 " pathEditMode="relative" rAng="0" ptsTypes="fffAA">
                                      <p:cBhvr>
                                        <p:cTn id="21" dur="2000" fill="hold"/>
                                        <p:tgtEl>
                                          <p:spTgt spid="8194"/>
                                        </p:tgtEl>
                                        <p:attrNameLst>
                                          <p:attrName>ppt_x</p:attrName>
                                          <p:attrName>ppt_y</p:attrName>
                                        </p:attrNameLst>
                                      </p:cBhvr>
                                      <p:rCtr x="22083" y="2635"/>
                                    </p:animMotion>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45 -0.02126 C 0.46997 -0.01387 0.4408 -0.02566 0.46285 -0.01155 C 0.46459 -0.0104 0.4816 -0.00716 0.4823 -0.00693 C 0.48802 -0.00531 0.49948 -0.00185 0.49948 -0.00185 C 0.5125 0.00763 0.50139 0.00116 0.52743 0.00532 C 0.54202 0.00763 0.55573 0.01087 0.57032 0.01249 C 0.60209 0.02196 0.56789 0.01249 0.64775 0.01734 C 0.65191 0.01757 0.66702 0.02381 0.66927 0.02474 C 0.6849 0.03052 0.7007 0.03653 0.7165 0.04161 C 0.72969 0.046 0.72309 0.04231 0.74028 0.04624 C 0.75278 0.04901 0.76615 0.05502 0.779 0.05594 C 0.79618 0.05733 0.81337 0.05756 0.83056 0.05826 C 0.8474 0.06473 0.86493 0.0682 0.88212 0.07282 C 0.89514 0.08761 0.88577 0.08022 0.91667 0.08022 " pathEditMode="relative" rAng="0" ptsTypes="fffffffffffffA">
                                      <p:cBhvr>
                                        <p:cTn id="25" dur="2000" fill="hold"/>
                                        <p:tgtEl>
                                          <p:spTgt spid="8194"/>
                                        </p:tgtEl>
                                        <p:attrNameLst>
                                          <p:attrName>ppt_x</p:attrName>
                                          <p:attrName>ppt_y</p:attrName>
                                        </p:attrNameLst>
                                      </p:cBhvr>
                                      <p:rCtr x="22865" y="5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52426" y="1600199"/>
            <a:ext cx="4905374" cy="4038601"/>
          </a:xfrm>
        </p:spPr>
        <p:txBody>
          <a:bodyPr>
            <a:noAutofit/>
          </a:bodyPr>
          <a:lstStyle/>
          <a:p>
            <a:r>
              <a:rPr lang="en-US" i="0" dirty="0" smtClean="0">
                <a:latin typeface="Times New Roman" panose="02020603050405020304" pitchFamily="18" charset="0"/>
                <a:cs typeface="Times New Roman" panose="02020603050405020304" pitchFamily="18" charset="0"/>
              </a:rPr>
              <a:t>      Michael Johnson was the first athlete to win both the 200 meter and 400 meter gold at the same Olympics, but then many other athletes have repeated his achievement and the audience started to doubt his Champion title. To defend his title Michael Johnson came back to the Olympics in 1992 and made another first by winning two 400 meter gold medals. This is a significant event because Michael was the first person to win two 400 meter gold medals at one game and being the first to win both 200 meter and 400 meter at the same games. </a:t>
            </a:r>
            <a:endParaRPr lang="en-US" i="0"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352425" y="275208"/>
            <a:ext cx="4829176" cy="1324992"/>
          </a:xfrm>
        </p:spPr>
        <p:txBody>
          <a:bodyPr>
            <a:normAutofit fontScale="90000"/>
          </a:bodyPr>
          <a:lstStyle/>
          <a:p>
            <a:r>
              <a:rPr lang="en-US" dirty="0" smtClean="0">
                <a:latin typeface="Arial Black" panose="020B0A04020102020204" pitchFamily="34" charset="0"/>
              </a:rPr>
              <a:t>Michael Johnson,	  1992 Olympics </a:t>
            </a:r>
            <a:endParaRPr lang="en-US" dirty="0">
              <a:latin typeface="Arial Black" panose="020B0A040201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81001"/>
            <a:ext cx="2362200" cy="4033024"/>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isometricOffAxis1Right"/>
            <a:lightRig rig="balanced" dir="t">
              <a:rot lat="0" lon="0" rev="8700000"/>
            </a:lightRig>
          </a:scene3d>
          <a:sp3d>
            <a:bevelT w="190500" h="38100" prst="riblet"/>
          </a:sp3d>
          <a:extLs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s://encrypted-tbn1.gstatic.com/images?q=tbn:ANd9GcTi3AC3lz15ekUv9ZoAdSIy4K14PYOCNEPbq8iwqfWfpde5Et8V"/>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319" l="9043" r="89894"/>
                    </a14:imgEffect>
                  </a14:imgLayer>
                </a14:imgProps>
              </a:ext>
              <a:ext uri="{28A0092B-C50C-407E-A947-70E740481C1C}">
                <a14:useLocalDpi xmlns:a14="http://schemas.microsoft.com/office/drawing/2010/main" val="0"/>
              </a:ext>
            </a:extLst>
          </a:blip>
          <a:srcRect/>
          <a:stretch>
            <a:fillRect/>
          </a:stretch>
        </p:blipFill>
        <p:spPr bwMode="auto">
          <a:xfrm>
            <a:off x="369651" y="5724524"/>
            <a:ext cx="895350" cy="1133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4953000"/>
            <a:ext cx="31242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-Michael Johnson running in the Olympics.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1564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3.33333E-6 -1.7337E-6 C 0.26684 0.05756 0.54201 0.0141 0.81284 0.0141 " pathEditMode="relative" rAng="0" ptsTypes="fA">
                                      <p:cBhvr>
                                        <p:cTn id="21" dur="2000" fill="hold"/>
                                        <p:tgtEl>
                                          <p:spTgt spid="7170"/>
                                        </p:tgtEl>
                                        <p:attrNameLst>
                                          <p:attrName>ppt_x</p:attrName>
                                          <p:attrName>ppt_y</p:attrName>
                                        </p:attrNameLst>
                                      </p:cBhvr>
                                      <p:rCtr x="40642" y="2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6" y="228600"/>
            <a:ext cx="7953374" cy="1066800"/>
          </a:xfrm>
        </p:spPr>
        <p:txBody>
          <a:bodyPr>
            <a:normAutofit/>
          </a:bodyPr>
          <a:lstStyle/>
          <a:p>
            <a:r>
              <a:rPr lang="en-US" dirty="0">
                <a:latin typeface="Arial Black" panose="020B0A04020102020204" pitchFamily="34" charset="0"/>
              </a:rPr>
              <a:t>Kerri </a:t>
            </a:r>
            <a:r>
              <a:rPr lang="en-US" dirty="0" smtClean="0">
                <a:latin typeface="Arial Black" panose="020B0A04020102020204" pitchFamily="34" charset="0"/>
              </a:rPr>
              <a:t>Strug, 1996 Olympics</a:t>
            </a:r>
            <a:endParaRPr lang="en-US" dirty="0">
              <a:latin typeface="Arial Black" panose="020B0A04020102020204" pitchFamily="34" charset="0"/>
            </a:endParaRPr>
          </a:p>
        </p:txBody>
      </p:sp>
      <p:sp>
        <p:nvSpPr>
          <p:cNvPr id="4" name="Text Placeholder 3"/>
          <p:cNvSpPr>
            <a:spLocks noGrp="1"/>
          </p:cNvSpPr>
          <p:nvPr>
            <p:ph type="body" sz="half" idx="2"/>
          </p:nvPr>
        </p:nvSpPr>
        <p:spPr>
          <a:xfrm>
            <a:off x="352426" y="1463040"/>
            <a:ext cx="4295774" cy="3967162"/>
          </a:xfrm>
        </p:spPr>
        <p:txBody>
          <a:bodyPr>
            <a:noAutofit/>
          </a:bodyPr>
          <a:lstStyle/>
          <a:p>
            <a:r>
              <a:rPr lang="en-US" sz="1800" i="0" dirty="0" smtClean="0">
                <a:latin typeface="Times New Roman" panose="02020603050405020304" pitchFamily="18" charset="0"/>
                <a:cs typeface="Times New Roman" panose="02020603050405020304" pitchFamily="18" charset="0"/>
              </a:rPr>
              <a:t>     This </a:t>
            </a:r>
            <a:r>
              <a:rPr lang="en-US" sz="1800" i="0" dirty="0">
                <a:latin typeface="Times New Roman" panose="02020603050405020304" pitchFamily="18" charset="0"/>
                <a:cs typeface="Times New Roman" panose="02020603050405020304" pitchFamily="18" charset="0"/>
              </a:rPr>
              <a:t>photo, which was taken in the 1996 Summer Olympics</a:t>
            </a:r>
            <a:r>
              <a:rPr lang="en-US" sz="1800" i="0" dirty="0" smtClean="0">
                <a:latin typeface="Times New Roman" panose="02020603050405020304" pitchFamily="18" charset="0"/>
                <a:cs typeface="Times New Roman" panose="02020603050405020304" pitchFamily="18" charset="0"/>
              </a:rPr>
              <a:t>, shows Kerri Strug with a broken ankle after her first vault attempt. This is significant </a:t>
            </a:r>
            <a:r>
              <a:rPr lang="en-US" sz="1800" i="0" dirty="0">
                <a:latin typeface="Times New Roman" panose="02020603050405020304" pitchFamily="18" charset="0"/>
                <a:cs typeface="Times New Roman" panose="02020603050405020304" pitchFamily="18" charset="0"/>
              </a:rPr>
              <a:t>because the gymnast </a:t>
            </a:r>
            <a:r>
              <a:rPr lang="en-US" sz="1800" i="0" dirty="0" smtClean="0">
                <a:latin typeface="Times New Roman" panose="02020603050405020304" pitchFamily="18" charset="0"/>
                <a:cs typeface="Times New Roman" panose="02020603050405020304" pitchFamily="18" charset="0"/>
              </a:rPr>
              <a:t>Kerri </a:t>
            </a:r>
            <a:r>
              <a:rPr lang="en-US" sz="1800" i="0" dirty="0">
                <a:latin typeface="Times New Roman" panose="02020603050405020304" pitchFamily="18" charset="0"/>
                <a:cs typeface="Times New Roman" panose="02020603050405020304" pitchFamily="18" charset="0"/>
              </a:rPr>
              <a:t>Strug surprisingly won gold despite her broken </a:t>
            </a:r>
            <a:r>
              <a:rPr lang="en-US" sz="1800" i="0" dirty="0" smtClean="0">
                <a:latin typeface="Times New Roman" panose="02020603050405020304" pitchFamily="18" charset="0"/>
                <a:cs typeface="Times New Roman" panose="02020603050405020304" pitchFamily="18" charset="0"/>
              </a:rPr>
              <a:t>ankle</a:t>
            </a:r>
            <a:r>
              <a:rPr lang="en-US" sz="1800" i="0" dirty="0">
                <a:latin typeface="Times New Roman" panose="02020603050405020304" pitchFamily="18" charset="0"/>
                <a:cs typeface="Times New Roman" panose="02020603050405020304" pitchFamily="18" charset="0"/>
              </a:rPr>
              <a:t>. Since she had an injured </a:t>
            </a:r>
            <a:r>
              <a:rPr lang="en-US" sz="1800" i="0" dirty="0" smtClean="0">
                <a:latin typeface="Times New Roman" panose="02020603050405020304" pitchFamily="18" charset="0"/>
                <a:cs typeface="Times New Roman" panose="02020603050405020304" pitchFamily="18" charset="0"/>
              </a:rPr>
              <a:t>ankle, </a:t>
            </a:r>
            <a:r>
              <a:rPr lang="en-US" sz="1800" i="0" dirty="0">
                <a:latin typeface="Times New Roman" panose="02020603050405020304" pitchFamily="18" charset="0"/>
                <a:cs typeface="Times New Roman" panose="02020603050405020304" pitchFamily="18" charset="0"/>
              </a:rPr>
              <a:t>Kerri could only land on one </a:t>
            </a:r>
            <a:r>
              <a:rPr lang="en-US" sz="1800" i="0" dirty="0" smtClean="0">
                <a:latin typeface="Times New Roman" panose="02020603050405020304" pitchFamily="18" charset="0"/>
                <a:cs typeface="Times New Roman" panose="02020603050405020304" pitchFamily="18" charset="0"/>
              </a:rPr>
              <a:t>foot, but nevertheless made </a:t>
            </a:r>
            <a:r>
              <a:rPr lang="en-US" sz="1800" i="0" dirty="0">
                <a:latin typeface="Times New Roman" panose="02020603050405020304" pitchFamily="18" charset="0"/>
                <a:cs typeface="Times New Roman" panose="02020603050405020304" pitchFamily="18" charset="0"/>
              </a:rPr>
              <a:t>a perfect </a:t>
            </a:r>
            <a:r>
              <a:rPr lang="en-US" sz="1800" i="0" dirty="0" smtClean="0">
                <a:latin typeface="Times New Roman" panose="02020603050405020304" pitchFamily="18" charset="0"/>
                <a:cs typeface="Times New Roman" panose="02020603050405020304" pitchFamily="18" charset="0"/>
              </a:rPr>
              <a:t>one-footed landing.</a:t>
            </a:r>
            <a:endParaRPr lang="en-US" sz="1800" i="0" dirty="0">
              <a:latin typeface="Times New Roman" panose="02020603050405020304" pitchFamily="18" charset="0"/>
              <a:cs typeface="Times New Roman" panose="02020603050405020304" pitchFamily="18" charset="0"/>
            </a:endParaRPr>
          </a:p>
        </p:txBody>
      </p:sp>
      <p:pic>
        <p:nvPicPr>
          <p:cNvPr id="5" name="Content Placeholder 4" descr="Kerri Strug"/>
          <p:cNvPicPr>
            <a:picLocks noGrp="1"/>
          </p:cNvPicPr>
          <p:nvPr>
            <p:ph sz="quarter" idx="14"/>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762500" y="1676400"/>
            <a:ext cx="4381500" cy="2628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146" name="Picture 2" descr="http://classroomclipart.com/images/gallery/Clipart/Sports/Gymnastics_Clipart/TN_01-05-09_1RA.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243" y="5651006"/>
            <a:ext cx="1465634" cy="12069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6800" y="4724400"/>
            <a:ext cx="38862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-Kerri  Strug  is being carried by her coach because she has broken her ankle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6700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xEl>
                                              <p:pRg st="0" end="0"/>
                                            </p:txEl>
                                          </p:spTgt>
                                        </p:tgtEl>
                                        <p:attrNameLst>
                                          <p:attrName>ppt_x</p:attrName>
                                          <p:attrName>ppt_y</p:attrName>
                                        </p:attrNameLst>
                                      </p:cBhvr>
                                    </p:animMotion>
                                    <p:animRot by="1500000">
                                      <p:cBhvr>
                                        <p:cTn id="14" dur="125" fill="hold">
                                          <p:stCondLst>
                                            <p:cond delay="0"/>
                                          </p:stCondLst>
                                        </p:cTn>
                                        <p:tgtEl>
                                          <p:spTgt spid="4">
                                            <p:txEl>
                                              <p:pRg st="0" end="0"/>
                                            </p:txEl>
                                          </p:spTgt>
                                        </p:tgtEl>
                                        <p:attrNameLst>
                                          <p:attrName>r</p:attrName>
                                        </p:attrNameLst>
                                      </p:cBhvr>
                                    </p:animRot>
                                    <p:animRot by="-1500000">
                                      <p:cBhvr>
                                        <p:cTn id="15" dur="125" fill="hold">
                                          <p:stCondLst>
                                            <p:cond delay="125"/>
                                          </p:stCondLst>
                                        </p:cTn>
                                        <p:tgtEl>
                                          <p:spTgt spid="4">
                                            <p:txEl>
                                              <p:pRg st="0" end="0"/>
                                            </p:txEl>
                                          </p:spTgt>
                                        </p:tgtEl>
                                        <p:attrNameLst>
                                          <p:attrName>r</p:attrName>
                                        </p:attrNameLst>
                                      </p:cBhvr>
                                    </p:animRot>
                                    <p:animRot by="-1500000">
                                      <p:cBhvr>
                                        <p:cTn id="16" dur="125" fill="hold">
                                          <p:stCondLst>
                                            <p:cond delay="250"/>
                                          </p:stCondLst>
                                        </p:cTn>
                                        <p:tgtEl>
                                          <p:spTgt spid="4">
                                            <p:txEl>
                                              <p:pRg st="0" end="0"/>
                                            </p:txEl>
                                          </p:spTgt>
                                        </p:tgtEl>
                                        <p:attrNameLst>
                                          <p:attrName>r</p:attrName>
                                        </p:attrNameLst>
                                      </p:cBhvr>
                                    </p:animRot>
                                    <p:animRot by="1500000">
                                      <p:cBhvr>
                                        <p:cTn id="17" dur="125" fill="hold">
                                          <p:stCondLst>
                                            <p:cond delay="375"/>
                                          </p:stCondLst>
                                        </p:cTn>
                                        <p:tgtEl>
                                          <p:spTgt spid="4">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8194 0.00093 C 0.09409 -0.00578 0.10382 -0.00901 0.11632 -0.01341 C 0.12048 -0.01733 0.12691 -0.02496 0.13246 -0.02196 C 0.13559 -0.02034 0.13663 -0.01433 0.13854 -0.01063 C 0.14496 0.01734 0.13784 -0.00485 0.18298 -0.00485 C 0.21128 -0.00485 0.23958 -0.00023 0.26788 0.00093 C 0.28646 -0.00208 0.30069 0.00023 0.3184 0.00671 C 0.32517 0.00578 0.33229 0.00671 0.33871 0.0037 C 0.34028 0.00301 0.3467 -0.01595 0.34687 -0.01618 C 0.34826 -0.01826 0.35087 -0.01826 0.35295 -0.01918 C 0.35399 -0.0215 0.35955 -0.03652 0.36493 -0.03329 C 0.36719 -0.0319 0.36771 -0.02751 0.36909 -0.02473 C 0.36909 -0.0245 0.37205 -0.00624 0.37309 -0.00485 C 0.38073 0.00624 0.40972 0.00347 0.41146 0.0037 C 0.43767 0.01341 0.46562 0.00879 0.49219 0.00671 C 0.50156 -0.01317 0.49583 -0.01271 0.50625 -0.00786 C 0.5092 0.01202 0.51423 0.01595 0.52066 0.03213 C 0.52725 0.0497 0.52812 0.05964 0.54288 0.06635 C 0.55104 0.06542 0.5592 0.06565 0.56701 0.06357 C 0.58194 0.05964 0.59253 0.03861 0.60347 0.02659 C 0.61128 0.01826 0.61979 0.01156 0.62778 0.0037 C 0.62969 0.00185 0.63385 -0.00208 0.63385 -0.00185 C 0.64149 0.01364 0.64166 0.03398 0.64392 0.05224 C 0.66719 0.0326 0.63993 0.05779 0.67222 0.01225 C 0.69462 -0.01918 0.72135 -0.05663 0.75312 -0.0675 C 0.75642 -0.06565 0.76059 -0.06542 0.76302 -0.06172 C 0.76771 -0.05525 0.76857 -0.03421 0.76927 -0.02751 C 0.76979 0.00301 0.76771 0.03352 0.77118 0.06357 C 0.7717 0.06773 0.77691 0.06265 0.77934 0.0608 C 0.78628 0.05594 0.79288 0.04947 0.79965 0.04369 C 0.80955 0.03537 0.81892 0.02589 0.83003 0.02081 C 0.83264 0.02173 0.83576 0.02104 0.83784 0.02358 C 0.84166 0.0282 0.84618 0.04092 0.84618 0.04115 C 0.85 0.0571 0.8526 0.0534 0.86232 0.04647 C 0.86441 0.0282 0.87031 0.00463 0.8684 -0.01341 C 0.86771 -0.01918 0.86597 -0.00185 0.86423 0.0037 C 0.86094 0.01433 0.85781 0.01364 0.85225 0.02358 C 0.8493 0.0289 0.83993 0.04392 0.84392 0.04092 C 0.84687 0.03907 0.84982 0.03745 0.85225 0.03514 C 0.8559 0.03144 0.86232 0.02358 0.86232 0.02381 L 0.86632 0.00093 " pathEditMode="relative" rAng="0" ptsTypes="fffffffffffffffffffffffffffffffffffffffAA">
                                      <p:cBhvr>
                                        <p:cTn id="21" dur="2000" fill="hold"/>
                                        <p:tgtEl>
                                          <p:spTgt spid="6146"/>
                                        </p:tgtEl>
                                        <p:attrNameLst>
                                          <p:attrName>ppt_x</p:attrName>
                                          <p:attrName>ppt_y</p:attrName>
                                        </p:attrNameLst>
                                      </p:cBhvr>
                                      <p:rCtr x="39410" y="-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52426" y="1600199"/>
            <a:ext cx="4219574" cy="3593237"/>
          </a:xfrm>
        </p:spPr>
        <p:txBody>
          <a:bodyPr>
            <a:normAutofit/>
          </a:bodyPr>
          <a:lstStyle/>
          <a:p>
            <a:r>
              <a:rPr lang="en-US" sz="1800" i="0" dirty="0" smtClean="0">
                <a:latin typeface="Times New Roman" panose="02020603050405020304" pitchFamily="18" charset="0"/>
                <a:cs typeface="Times New Roman" panose="02020603050405020304" pitchFamily="18" charset="0"/>
              </a:rPr>
              <a:t>     Michael Phelps is a 23 year-old athlete who competed at the 2008 Olympics in Beijing for swimming. At this Olympic event Michael won 8 out of 8 possible gold medals. This was a significant event because Michael's achievement as an Olympic record.</a:t>
            </a:r>
            <a:endParaRPr lang="en-US" sz="1800" i="0" dirty="0">
              <a:solidFill>
                <a:schemeClr val="bg1"/>
              </a:solidFill>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152400" y="152400"/>
            <a:ext cx="8791575" cy="1324992"/>
          </a:xfrm>
        </p:spPr>
        <p:txBody>
          <a:bodyPr>
            <a:normAutofit/>
          </a:bodyPr>
          <a:lstStyle/>
          <a:p>
            <a:r>
              <a:rPr lang="en-US" dirty="0" smtClean="0">
                <a:latin typeface="Arial Black" panose="020B0A04020102020204" pitchFamily="34" charset="0"/>
              </a:rPr>
              <a:t>Michael Phelps,2008 Olympics</a:t>
            </a:r>
            <a:endParaRPr lang="en-US" dirty="0">
              <a:latin typeface="Arial Black" panose="020B0A04020102020204" pitchFamily="34" charset="0"/>
            </a:endParaRPr>
          </a:p>
        </p:txBody>
      </p:sp>
      <p:pic>
        <p:nvPicPr>
          <p:cNvPr id="1026" name="Picture 2" descr="http://i.telegraph.co.uk/multimedia/archive/00788/michael-phelps_788329c.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62500" y="1657349"/>
            <a:ext cx="4381500" cy="27432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121" name="Picture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0" y="5775452"/>
            <a:ext cx="2971800" cy="1253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76800" y="4800600"/>
            <a:ext cx="38100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-Michael Phelps swimming in one of the 8 competitions.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7473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0" end="0"/>
                                            </p:txEl>
                                          </p:spTgt>
                                        </p:tgtEl>
                                        <p:attrNameLst>
                                          <p:attrName>ppt_x</p:attrName>
                                          <p:attrName>ppt_y</p:attrName>
                                        </p:attrNameLst>
                                      </p:cBhvr>
                                    </p:animMotion>
                                    <p:animRot by="1500000">
                                      <p:cBhvr>
                                        <p:cTn id="14" dur="125" fill="hold">
                                          <p:stCondLst>
                                            <p:cond delay="0"/>
                                          </p:stCondLst>
                                        </p:cTn>
                                        <p:tgtEl>
                                          <p:spTgt spid="3">
                                            <p:txEl>
                                              <p:pRg st="0" end="0"/>
                                            </p:txEl>
                                          </p:spTgt>
                                        </p:tgtEl>
                                        <p:attrNameLst>
                                          <p:attrName>r</p:attrName>
                                        </p:attrNameLst>
                                      </p:cBhvr>
                                    </p:animRot>
                                    <p:animRot by="-1500000">
                                      <p:cBhvr>
                                        <p:cTn id="15" dur="125" fill="hold">
                                          <p:stCondLst>
                                            <p:cond delay="125"/>
                                          </p:stCondLst>
                                        </p:cTn>
                                        <p:tgtEl>
                                          <p:spTgt spid="3">
                                            <p:txEl>
                                              <p:pRg st="0" end="0"/>
                                            </p:txEl>
                                          </p:spTgt>
                                        </p:tgtEl>
                                        <p:attrNameLst>
                                          <p:attrName>r</p:attrName>
                                        </p:attrNameLst>
                                      </p:cBhvr>
                                    </p:animRot>
                                    <p:animRot by="-1500000">
                                      <p:cBhvr>
                                        <p:cTn id="16" dur="125" fill="hold">
                                          <p:stCondLst>
                                            <p:cond delay="250"/>
                                          </p:stCondLst>
                                        </p:cTn>
                                        <p:tgtEl>
                                          <p:spTgt spid="3">
                                            <p:txEl>
                                              <p:pRg st="0" end="0"/>
                                            </p:txEl>
                                          </p:spTgt>
                                        </p:tgtEl>
                                        <p:attrNameLst>
                                          <p:attrName>r</p:attrName>
                                        </p:attrNameLst>
                                      </p:cBhvr>
                                    </p:animRot>
                                    <p:animRot by="1500000">
                                      <p:cBhvr>
                                        <p:cTn id="17" dur="125" fill="hold">
                                          <p:stCondLst>
                                            <p:cond delay="375"/>
                                          </p:stCondLst>
                                        </p:cTn>
                                        <p:tgtEl>
                                          <p:spTgt spid="3">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77556E-17 -0.00046 C 0.1125 -0.03953 0.00903 -0.00555 0.32118 -0.00324 C 0.69965 -0.00023 0.60347 -0.00046 0.80417 -0.00046 " pathEditMode="relative" rAng="0" ptsTypes="ffA">
                                      <p:cBhvr>
                                        <p:cTn id="21" dur="2000" fill="hold"/>
                                        <p:tgtEl>
                                          <p:spTgt spid="5121"/>
                                        </p:tgtEl>
                                        <p:attrNameLst>
                                          <p:attrName>ppt_x</p:attrName>
                                          <p:attrName>ppt_y</p:attrName>
                                        </p:attrNameLst>
                                      </p:cBhvr>
                                      <p:rCtr x="40208" y="-19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6143</TotalTime>
  <Words>1049</Words>
  <Application>Microsoft Office PowerPoint</Application>
  <PresentationFormat>On-screen Show (4:3)</PresentationFormat>
  <Paragraphs>39</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Mylar</vt:lpstr>
      <vt:lpstr>Significant Moments in  the Summer Olympics   By: Sena</vt:lpstr>
      <vt:lpstr>Paris 1900 Olympics</vt:lpstr>
      <vt:lpstr>Olympic Protest,      1968 Olympics</vt:lpstr>
      <vt:lpstr>Debbie Meyer, 1968 Olympics</vt:lpstr>
      <vt:lpstr>Terrorist Attack,      1972 Olympics</vt:lpstr>
      <vt:lpstr>Greg Loganis, 1988 Olympics</vt:lpstr>
      <vt:lpstr>Michael Johnson,   1992 Olympics </vt:lpstr>
      <vt:lpstr>Kerri Strug, 1996 Olympics</vt:lpstr>
      <vt:lpstr>Michael Phelps,2008 Olympics</vt:lpstr>
      <vt:lpstr>Carly Patterson, 2004 Olympics</vt:lpstr>
      <vt:lpstr>Mariel Zagunis,     2004 Olympics</vt:lpstr>
      <vt:lpstr>8 players disqualified in badminton,  2012 Olympics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Olympic Project</dc:title>
  <dc:creator>newtson@live.com</dc:creator>
  <cp:lastModifiedBy>Abbot, Christine</cp:lastModifiedBy>
  <cp:revision>90</cp:revision>
  <dcterms:created xsi:type="dcterms:W3CDTF">2014-01-12T23:26:14Z</dcterms:created>
  <dcterms:modified xsi:type="dcterms:W3CDTF">2014-02-22T03:27:30Z</dcterms:modified>
</cp:coreProperties>
</file>