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3" r:id="rId4"/>
    <p:sldId id="258" r:id="rId5"/>
    <p:sldId id="259" r:id="rId6"/>
    <p:sldId id="260" r:id="rId7"/>
    <p:sldId id="261" r:id="rId8"/>
    <p:sldId id="262"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E418EE-17E5-433B-B3B2-358A4DE101F6}"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452A-7C5B-4124-8333-FDEC0D123244}"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418EE-17E5-433B-B3B2-358A4DE101F6}"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E418EE-17E5-433B-B3B2-358A4DE101F6}"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E418EE-17E5-433B-B3B2-358A4DE101F6}"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452A-7C5B-4124-8333-FDEC0D12324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E418EE-17E5-433B-B3B2-358A4DE101F6}"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9E418EE-17E5-433B-B3B2-358A4DE101F6}"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452A-7C5B-4124-8333-FDEC0D12324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E418EE-17E5-433B-B3B2-358A4DE101F6}" type="datetimeFigureOut">
              <a:rPr lang="en-US" smtClean="0"/>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452A-7C5B-4124-8333-FDEC0D123244}"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E418EE-17E5-433B-B3B2-358A4DE101F6}" type="datetimeFigureOut">
              <a:rPr lang="en-US" smtClean="0"/>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418EE-17E5-433B-B3B2-358A4DE101F6}" type="datetimeFigureOut">
              <a:rPr lang="en-US" smtClean="0"/>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418EE-17E5-433B-B3B2-358A4DE101F6}"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452A-7C5B-4124-8333-FDEC0D1232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418EE-17E5-433B-B3B2-358A4DE101F6}"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452A-7C5B-4124-8333-FDEC0D123244}"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9E418EE-17E5-433B-B3B2-358A4DE101F6}" type="datetimeFigureOut">
              <a:rPr lang="en-US" smtClean="0"/>
              <a:t>1/21/2014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712452A-7C5B-4124-8333-FDEC0D12324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csmonitor.com/World/Olympics/Olympics-blog/2010/0301/Top-12-inspiring-moments-we-saw-at-the-Vancouver-Olympics" TargetMode="External"/><Relationship Id="rId13" Type="http://schemas.openxmlformats.org/officeDocument/2006/relationships/hyperlink" Target="http://www.olympic.org/Documents/Games_Vancouver_2010/Factsheet_Vancouver_legacy_February_2011_eng.pdf" TargetMode="External"/><Relationship Id="rId3" Type="http://schemas.openxmlformats.org/officeDocument/2006/relationships/hyperlink" Target="http://www.olympic.org/vancouver-2010-winter-olympics" TargetMode="External"/><Relationship Id="rId7" Type="http://schemas.openxmlformats.org/officeDocument/2006/relationships/hyperlink" Target="http://keepingscore.blogs.time.com/2010/03/01/top-10-memorable-moments-of-2010-winter-olympics/slide/joannie-rochettes-grace-under-pressure/" TargetMode="External"/><Relationship Id="rId12" Type="http://schemas.openxmlformats.org/officeDocument/2006/relationships/hyperlink" Target="http://www.olympic.org/news/vancouver-2010-the-games-are-over-but-the-legacy-lives-on/118676" TargetMode="External"/><Relationship Id="rId2" Type="http://schemas.openxmlformats.org/officeDocument/2006/relationships/image" Target="../media/image1.png"/><Relationship Id="rId16" Type="http://schemas.openxmlformats.org/officeDocument/2006/relationships/hyperlink" Target="http://www.google.com/imghp" TargetMode="External"/><Relationship Id="rId1" Type="http://schemas.openxmlformats.org/officeDocument/2006/relationships/slideLayout" Target="../slideLayouts/slideLayout2.xml"/><Relationship Id="rId6" Type="http://schemas.openxmlformats.org/officeDocument/2006/relationships/hyperlink" Target="http://bleacherreport.com/articles/1913267-team-by-team-guide-to-which-nhl-players-are-going-to-the-2014-winter-olympics" TargetMode="External"/><Relationship Id="rId11" Type="http://schemas.openxmlformats.org/officeDocument/2006/relationships/hyperlink" Target="http://www.olympic.org/news/vancouver-2010-legacy-lives-on/167164" TargetMode="External"/><Relationship Id="rId5" Type="http://schemas.openxmlformats.org/officeDocument/2006/relationships/hyperlink" Target="http://olympic.ca/games/2010-vancouver/" TargetMode="External"/><Relationship Id="rId15" Type="http://schemas.openxmlformats.org/officeDocument/2006/relationships/hyperlink" Target="http://worldbookonline.com/advanced/media?id=pc005508&amp;st=olympic+rings" TargetMode="External"/><Relationship Id="rId10" Type="http://schemas.openxmlformats.org/officeDocument/2006/relationships/hyperlink" Target="http://olympictalk.nbcsports.com/2013/09/16/joannie-rochette-figure-skating-canada-sochi-cbc/" TargetMode="External"/><Relationship Id="rId4" Type="http://schemas.openxmlformats.org/officeDocument/2006/relationships/hyperlink" Target="http://www.vancitybuzz.com/2013/02/three-years-later-a-reflection-on-the-vancouver-2010-olympic-games/" TargetMode="External"/><Relationship Id="rId9" Type="http://schemas.openxmlformats.org/officeDocument/2006/relationships/hyperlink" Target="http://www.cbsnews.com/news/athlete-deaths-rare-during-olympics/" TargetMode="External"/><Relationship Id="rId14" Type="http://schemas.openxmlformats.org/officeDocument/2006/relationships/hyperlink" Target="http://www.whistlerolympicpark.com/about/fact-figur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xtY1CuAbLgs" TargetMode="External"/><Relationship Id="rId2" Type="http://schemas.openxmlformats.org/officeDocument/2006/relationships/hyperlink" Target="http://www.youtube.com/watch?v=KmJgGHIoawU"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tsn.ca/canadian_hockey/feature/?id=1131" TargetMode="External"/><Relationship Id="rId7" Type="http://schemas.openxmlformats.org/officeDocument/2006/relationships/image" Target="../media/image6.png"/><Relationship Id="rId2" Type="http://schemas.openxmlformats.org/officeDocument/2006/relationships/hyperlink" Target="http://www.nhl.com/ice/page.htm?id=60524" TargetMode="External"/><Relationship Id="rId1" Type="http://schemas.openxmlformats.org/officeDocument/2006/relationships/slideLayout" Target="../slideLayouts/slideLayout2.xml"/><Relationship Id="rId6" Type="http://schemas.openxmlformats.org/officeDocument/2006/relationships/hyperlink" Target="http://www.youtube.com/watch?v=G7DeQbTzPE8" TargetMode="External"/><Relationship Id="rId5" Type="http://schemas.openxmlformats.org/officeDocument/2006/relationships/hyperlink" Target="http://www.tsn.ca/nhl/feature/?id=111316" TargetMode="External"/><Relationship Id="rId4" Type="http://schemas.openxmlformats.org/officeDocument/2006/relationships/hyperlink" Target="http://www.nhl.com/ice/page.htm?id=6050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youtube.com/watch?v=OSCancykuTY"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0xeO1qWH1JA" TargetMode="External"/><Relationship Id="rId2" Type="http://schemas.openxmlformats.org/officeDocument/2006/relationships/hyperlink" Target="http://www.youtube.com/watch?v=Yzmpml4pUhg"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www.youtube.com/watch?v=jrEZgoPpCA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54" r="13607"/>
          <a:stretch/>
        </p:blipFill>
        <p:spPr bwMode="auto">
          <a:xfrm>
            <a:off x="0" y="0"/>
            <a:ext cx="9144000" cy="6858000"/>
          </a:xfrm>
          <a:prstGeom prst="rect">
            <a:avLst/>
          </a:prstGeom>
          <a:noFill/>
          <a:ln>
            <a:noFill/>
          </a:ln>
          <a:effectLst>
            <a:outerShdw blurRad="50800" dist="50800" dir="5400000" algn="ctr" rotWithShape="0">
              <a:srgbClr val="000000"/>
            </a:outerShdw>
          </a:effectLst>
        </p:spPr>
      </p:pic>
      <p:sp>
        <p:nvSpPr>
          <p:cNvPr id="3" name="Subtitle 2"/>
          <p:cNvSpPr>
            <a:spLocks noGrp="1"/>
          </p:cNvSpPr>
          <p:nvPr>
            <p:ph type="subTitle" idx="1"/>
          </p:nvPr>
        </p:nvSpPr>
        <p:spPr/>
        <p:txBody>
          <a:bodyPr>
            <a:noAutofit/>
          </a:bodyPr>
          <a:lstStyle/>
          <a:p>
            <a:r>
              <a:rPr lang="en-US" sz="2400" b="1" dirty="0" smtClean="0">
                <a:ln w="28575">
                  <a:solidFill>
                    <a:schemeClr val="bg1"/>
                  </a:solidFill>
                </a:ln>
                <a:solidFill>
                  <a:schemeClr val="bg1"/>
                </a:solidFill>
                <a:latin typeface="Andalus" panose="02020603050405020304" pitchFamily="18" charset="-78"/>
                <a:cs typeface="Andalus" panose="02020603050405020304" pitchFamily="18" charset="-78"/>
              </a:rPr>
              <a:t>#1: Olympic City Study</a:t>
            </a:r>
          </a:p>
          <a:p>
            <a:r>
              <a:rPr lang="en-US" sz="2400" b="1" dirty="0" smtClean="0">
                <a:ln w="28575">
                  <a:solidFill>
                    <a:schemeClr val="bg1"/>
                  </a:solidFill>
                </a:ln>
                <a:solidFill>
                  <a:schemeClr val="bg1"/>
                </a:solidFill>
                <a:latin typeface="Andalus" panose="02020603050405020304" pitchFamily="18" charset="-78"/>
                <a:cs typeface="Andalus" panose="02020603050405020304" pitchFamily="18" charset="-78"/>
              </a:rPr>
              <a:t>By: Tara K.</a:t>
            </a:r>
            <a:endParaRPr lang="en-US" sz="2400" b="1" dirty="0">
              <a:ln w="28575">
                <a:solidFill>
                  <a:schemeClr val="bg1"/>
                </a:solidFill>
              </a:ln>
              <a:solidFill>
                <a:schemeClr val="bg1"/>
              </a:solidFill>
              <a:latin typeface="Andalus" panose="02020603050405020304" pitchFamily="18" charset="-78"/>
              <a:cs typeface="Andalus" panose="02020603050405020304" pitchFamily="18" charset="-78"/>
            </a:endParaRPr>
          </a:p>
        </p:txBody>
      </p:sp>
      <p:sp>
        <p:nvSpPr>
          <p:cNvPr id="2" name="Title 1"/>
          <p:cNvSpPr>
            <a:spLocks noGrp="1"/>
          </p:cNvSpPr>
          <p:nvPr>
            <p:ph type="ctrTitle"/>
          </p:nvPr>
        </p:nvSpPr>
        <p:spPr/>
        <p:txBody>
          <a:bodyPr/>
          <a:lstStyle/>
          <a:p>
            <a:r>
              <a:rPr lang="en-US" sz="6000" dirty="0" smtClean="0">
                <a:ln w="28575">
                  <a:solidFill>
                    <a:schemeClr val="bg1"/>
                  </a:solidFill>
                </a:ln>
                <a:solidFill>
                  <a:schemeClr val="bg1"/>
                </a:solidFill>
                <a:latin typeface="Andalus" panose="02020603050405020304" pitchFamily="18" charset="-78"/>
                <a:cs typeface="Andalus" panose="02020603050405020304" pitchFamily="18" charset="-78"/>
              </a:rPr>
              <a:t>Olympic Project #1</a:t>
            </a:r>
            <a:endParaRPr lang="en-US" sz="6000" dirty="0">
              <a:ln w="28575">
                <a:solidFill>
                  <a:schemeClr val="bg1"/>
                </a:solidFill>
              </a:ln>
              <a:solidFill>
                <a:schemeClr val="bg1"/>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4096880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5400" dirty="0" smtClean="0">
                <a:ln w="12700">
                  <a:solidFill>
                    <a:schemeClr val="tx1"/>
                  </a:solidFill>
                </a:ln>
                <a:latin typeface="Vivaldi" panose="03020602050506090804" pitchFamily="66" charset="0"/>
              </a:rPr>
              <a:t>Sporting Legacy</a:t>
            </a:r>
            <a:endParaRPr lang="en-CA" sz="54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731520"/>
            <a:ext cx="6400800" cy="3764280"/>
          </a:xfrm>
        </p:spPr>
        <p:txBody>
          <a:bodyPr>
            <a:normAutofit fontScale="77500" lnSpcReduction="20000"/>
          </a:bodyPr>
          <a:lstStyle/>
          <a:p>
            <a:pPr marL="0" indent="0">
              <a:buNone/>
            </a:pPr>
            <a:r>
              <a:rPr lang="en-CA" dirty="0"/>
              <a:t>	</a:t>
            </a:r>
            <a:r>
              <a:rPr lang="en-CA" sz="2400" b="1" dirty="0" smtClean="0">
                <a:latin typeface="Bodoni MT" panose="02070603080606020203" pitchFamily="18" charset="0"/>
              </a:rPr>
              <a:t>The athletes in the 2010 Winter Olympics inspired many youths around Vancouver to get active, try out new sports, and live a healthy life! Since then, numerous recreational and high performance sports programs have been created for young people to have fun and exercise. Now, I’m quite active, so those new programs didn’t really affect me, but if I imagined that I wasn’t already active, and wanted to be, this would be a great opportunity to do so.</a:t>
            </a:r>
          </a:p>
          <a:p>
            <a:pPr marL="0" indent="0">
              <a:buNone/>
            </a:pPr>
            <a:r>
              <a:rPr lang="en-CA" sz="2400" b="1" dirty="0">
                <a:latin typeface="Bodoni MT" panose="02070603080606020203" pitchFamily="18" charset="0"/>
              </a:rPr>
              <a:t>	</a:t>
            </a:r>
            <a:r>
              <a:rPr lang="en-CA" sz="2400" b="1" dirty="0" smtClean="0">
                <a:latin typeface="Bodoni MT" panose="02070603080606020203" pitchFamily="18" charset="0"/>
              </a:rPr>
              <a:t>Also, new recreational centres were built for the athletes’ use. For example, the Richmond Oval- it includes a fitness centre, badminton and volleyball courts, an indoor track, and two ice rinks. I’m pretty sure I’ve never been to the Richmond Oval, but it sounds pretty amazing. I wonder if famous athletes ever train there; it certainly looks ‘good’ enough for them</a:t>
            </a:r>
            <a:endParaRPr lang="en-CA" sz="2400" b="1" dirty="0">
              <a:latin typeface="Bodoni MT" panose="02070603080606020203" pitchFamily="18" charset="0"/>
            </a:endParaRPr>
          </a:p>
        </p:txBody>
      </p:sp>
      <p:pic>
        <p:nvPicPr>
          <p:cNvPr id="4" name="Picture 3"/>
          <p:cNvPicPr>
            <a:picLocks noChangeAspect="1"/>
          </p:cNvPicPr>
          <p:nvPr/>
        </p:nvPicPr>
        <p:blipFill>
          <a:blip r:embed="rId2"/>
          <a:stretch>
            <a:fillRect/>
          </a:stretch>
        </p:blipFill>
        <p:spPr>
          <a:xfrm>
            <a:off x="1447800" y="4434530"/>
            <a:ext cx="2935406" cy="1964053"/>
          </a:xfrm>
          <a:prstGeom prst="rect">
            <a:avLst/>
          </a:prstGeom>
          <a:ln w="57150">
            <a:solidFill>
              <a:schemeClr val="tx1"/>
            </a:solidFill>
          </a:ln>
        </p:spPr>
      </p:pic>
    </p:spTree>
    <p:extLst>
      <p:ext uri="{BB962C8B-B14F-4D97-AF65-F5344CB8AC3E}">
        <p14:creationId xmlns:p14="http://schemas.microsoft.com/office/powerpoint/2010/main" val="95967628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948" y="4686300"/>
            <a:ext cx="4415052" cy="1562100"/>
          </a:xfrm>
        </p:spPr>
        <p:txBody>
          <a:bodyPr>
            <a:noAutofit/>
          </a:bodyPr>
          <a:lstStyle/>
          <a:p>
            <a:r>
              <a:rPr lang="en-CA" sz="4400" dirty="0" smtClean="0">
                <a:ln w="12700">
                  <a:solidFill>
                    <a:schemeClr val="tx1"/>
                  </a:solidFill>
                </a:ln>
                <a:latin typeface="Vivaldi" panose="03020602050506090804" pitchFamily="66" charset="0"/>
              </a:rPr>
              <a:t>Transport/Infrastructure Legacy</a:t>
            </a:r>
            <a:endParaRPr lang="en-CA" sz="44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731520"/>
            <a:ext cx="6400800" cy="3764280"/>
          </a:xfrm>
        </p:spPr>
        <p:txBody>
          <a:bodyPr>
            <a:normAutofit fontScale="70000" lnSpcReduction="20000"/>
          </a:bodyPr>
          <a:lstStyle/>
          <a:p>
            <a:pPr marL="0" indent="0">
              <a:buNone/>
            </a:pPr>
            <a:r>
              <a:rPr lang="en-CA" dirty="0" smtClean="0"/>
              <a:t>	</a:t>
            </a:r>
            <a:r>
              <a:rPr lang="en-CA" sz="2400" b="1" dirty="0" smtClean="0">
                <a:latin typeface="Bodoni MT" panose="02070603080606020203" pitchFamily="18" charset="0"/>
              </a:rPr>
              <a:t>The hosting of a world-wide event caused Vancouver to improve its transportation and infrastructure-a new Seabus, many skytrains, and over 100 hybrid buses were added into the city. I get that because of all the tourists and athletes in Vancouver they’d need to add in a bunch of things to make the city better and safer, but how would they have room to add all those buses? There’s only the same number of roads as before. I’d think that by adding things in, it partly makes it worse; it would add to all the traffic that’s already in the streets. 							The highway from Vancouver to Whistler was also made safer and quicker, as some of the Olympic events were being held on the mountain. Good thing, too, because I’m sure no one would want any athletes or tourists (anyone, really) to get in an accident involving a rockslide or something equally as dangerous. And the great thing about the renovated highway is that it’s permanent. Whenever I go up to Whistler, during the summer or winter, I usually feel a lot safer on the drive than I used to.</a:t>
            </a:r>
            <a:endParaRPr lang="en-CA" sz="2400" b="1" dirty="0">
              <a:latin typeface="Bodoni MT" panose="02070603080606020203" pitchFamily="18" charset="0"/>
            </a:endParaRPr>
          </a:p>
        </p:txBody>
      </p:sp>
      <p:sp>
        <p:nvSpPr>
          <p:cNvPr id="5" name="AutoShape 2" descr="data:image/jpeg;base64,/9j/4AAQSkZJRgABAQAAAQABAAD/2wCEAAkGBxQTEhUUExMWFhUXGBoXGBgYGRodHxwbHRgcGB0eGhwYICghGhwmHBgYITEhJSorLi4uHB8zODMsNygtLisBCgoKDg0OGxAQGzckICYsLCw0NC8sLCwsLywsLCwsLCwsNC0sLCwsLCwsLCwsLCwsLCwsLCwsLCwsLCwsLCwsLP/AABEIAI0BZgMBIgACEQEDEQH/xAAcAAACAgMBAQAAAAAAAAAAAAAEBQMGAAECBwj/xABBEAABAgQEBAMGBAUDAwQDAAABAhEAAyExBBJBUQUiYXEGE4EykaGxwfBCUtHhBxQjYvFygqIVkrJDU3PSFzM0/8QAGgEAAwEBAQEAAAAAAAAAAAAAAQIDBAAFBv/EACwRAAICAgEDAgUEAwEAAAAAAAABAhEDIRIEMUETUSJhcYHwFDKhwQWRsfH/2gAMAwEAAhEDEQA/AF8bibIdo3Llh6u3SPq7Pgt2QRuC/ISbP3MYcN1eF5Ib05AjRvKesGow8EIlQHNIeOGT7ivKesYxh2mSnaJk4VJhHmS8Fl0cn2ZX8hjMhh+vhw0gWbhGgrMmLPpJxFWUxmUwwEuOwkbQ3MmsD9xblMZkMNRLTtHKpIgeoH9O/cW5DGZDDAyYzyoPMHoMA8sxsSjDbC4BS3ypJbaNzcAtPtIUnuCPnCetG6KfpJVy8CnyjG/KMH+VG/Kg8xf04AJUb8qDvLjPLjuYfQQB5JjPJMH+VGxLgPJQ8enT7gAk9YmRKPp97QV5G8aEtjEpT5I0Y8Kxvf5/shmS9ySLA6+v3aJZUpRlpcUzFKX65Cbnt8YmL7g9Dtch/wB4kVLyyx1K2tQEIf1oR8YxZJO4rzf9fl+D0cMI8ZS8VX8/f7eQPEywAEtRNjudS/ubYAQOmU1W+/fEhmG6WKd9D32HeG/C8XJYFSebbKS+xivqOK1v8/gn6EZy+LTr8+ogMsxgkx6XgJctSQTLSHqHAf41grF8MlTE5VJGw3HY6Qq/yCWnEEv8Py2pHlXkxoyotnF/C65bqRzo/wCQ7jXuIQGXG2GeM1cWedl6SWN1JAXlxrJBhlxry4fkR9EEyGNFEFKAESpwztzJctR2NbX7xzyJdwrp3Lshf5cb8uGM7ArSHKaM73DdxSIAkbitLx3qL3O/TSTpoF8uNhEMcVw+ZLAK0EA63HvFIFKRf790I5RktMpHFKD2v9ogydffT9vjHQQWdu7H6tHGIxATQiBlY03AHcXicp1uy+PDelHv/r8+4WgkfXX9IyBpExajdu9fidYyMmSU27X/AFnpYsWNRqW/sv7G6JMYcPB8uYNUwVLCCLRqeRrwYI4Iy8iZMjpBMuQIZqko0eIThhoYX1bHXT8fmClA7x2nCp6xMmQ0bYwOXsMoryjUuUkQTLlJMDgRtIYwrV+SkWl4Dhh45OBBjiVOMSedEqki9wa2RTOCg2gWbwgiHMnEtrBKZoMD1skTn02KRU1YQiODJhnxbjUpJyoHmK1Y0Hc6ntCD+dWSVFVdk0jVCcpK2jDkx44uk7DEy3fpVXQbnYQ6wnh/OAczp3SRX1Dwl4HPWVJlEJUFHmJS57C3rB/EOGTsKsTMMspQotlNn0SobUvGfNkkpcU6NXT4IOPJqyx4Ph6ZSWSNR84dyTRjCLh3ETNlpzpyrLAkez7TOC/eG2FWbKrsoa/vHmSbb2exFJLRkzhckl/KQT/pEIuJ8GCiwASp6FmDdQL+le8WeVMCg4McTyPxJcQ8Ms4u0xJ4YTVNFJkcBV/6hyDRhmcb37tDhPApKn5SD0VatD1DfXWG5llwxp7tNRGTEfmqIpLqckn3Iw6TFFVV/UqOPElJypQHTRT7gnV+kLlLTo3o5+sW6dwKVNdQcO7tv2VFWx+CXLUQUqYdBX1EaMeXlpMhkw8XbSIF4gasw+G9REss4cpfz0JL0zkAE1/K5FrmkV3HcTlrJQylAfPXqekRK4cTWWRUOEzAQe0U0v3Nog7b+BKX3HpmI/On0IPurWBZpUULIICSsjMbNkS97Xv7oT/y01Bd0Hc1A+O3aD+f+WQGd5inAFAMgLnpa0Jlmvhafn+mUw4pfEpRq1/a9iSXMlkgAuEu5Lsw1YEEfHS0F4XiaUnkTV7j9ycv+YAKEplVcOfwgB8oDejkP2EDolLUOWXmAqw+bNvCOXLSLKHF2y14fxEjMkBJDnK6srPe5Ip3O0M5HiuShRSoqCrWcfD6U6x54MwLkFABYkaemsZNnAAhKyQWqaP3bSpvCPEmOsrR63hePyFs01BJ2NQToQag+kQ8R4FKnOpPIo1dNj3H1EeSJmtD3hXieZJtzJpyqNaXYsx2rC+nKDuDC5wyKpodzPD84KKco/1PRvn8IKm+FqUnZepQC3/KDsD4uw6w6l5TS4seo072grF/1AVyprjahHwqId9Tlveia6LAlpX9wHhfDpNfKlSy1DMCsxP+41r7orXi7GK8wSUSCny/xFPMoNuPwbfSGPEOJzpEsuUhJd1pyqZjWot8YqGP8Ts4QStViSS3rqqK4Ivly7/cj1Mlw4LX2BwpZNSejJ/WCpJAqTR/8i1BRor8/is1Zqv3UA7QMkKWWck6Of1jXJ2YYJJ+56PL8SSpYZK1zE+z5aykhrMGHbTSK+pXmKKjMABNENQdGN7s5hLhuHkm/T1pcesMDgFIS5dtr+8bRmpQ7M228lco9ib/AKZzP5hrcUb0AFImRw0gULnX7Nohw8wg8w1YH1Or7A9oYJxgejDr9lzX5xGTZohFUL/JUCXQQfn+0ZD1GICqOBR6veg2MahPURT0/mEzJqUqyrORQulfKf8Alf0jpGKRmCc4D6m3vEAYqTOxCysJLUsOUdAFGnaDZHhZdCpYzGwSkn4hm98b3KKXxPZ5KhOUvgjollzQpYSg5ydrepLQ0xHCpiKmoOotE/AvD5lrClrS4sBfZ398P04guQwYPfXtGTJ1FS+HaN2LpLjc9MqSpRERvFuEiWquRNgRSAOI4rByT/VVKSdhU+5NRHR6i9UdPpaV8qXzELRpSQA5oBrAvEfGGDQ4lSpizoScqfjVvSKjxLxJMm0LBLvlTQeup9TGuEZS7qvqYcsox7O38i5DFywlSjMSAksXNSb0Tc+6OZHEJS7LS+xLH3GKB/P9GiYzgQ9+0WWJe5ml1E0/2l3xnFpUocywSPwpqo+g+sLcRxaZMRlIEtKri6m2J06gRXcKphmAL9BbrWwjtXE2pQl+p/QQvppFPVk17DJwmje6BMTxABw328LF4xRU5YCrB4KwWEXNLBSWZjSwvVg8M5JbYqhJukM+B8YWmakoAANzo3dqVEX+ZikqSUzMq0KHNcXsagONiPjePM8NhRKmBCnBYKqHDaHt1+sWhfiBEkgLTmzWyOG7pNG2rGDqY82nFHqdG+EWpMayJqUkoSQUUJ1Ls1fj90hnheJZaOkh+nr3AJ0ilniqpp5gAMrpykOTRwRvpTSMncSUaJYNoByu5JUXd/2jHwbezfzVaPQcBikl1pOV/aFCKPVx84aSpoUNDHkeN8SzJCgoJSosQoLScrH8rNlLUjrhXj3IeaWEoP5SXQez8yDqIr+mnJWiD6vHGXFnqy1hyCCNjvTSJJSCH5n2f9YpeF/iDhl0Dhr5mSf9Qcs3qTakKuO/xKKXThpdbeZMB/4o/X3RNYMknVDy6nFFW2XXj/GpeFSFzZiEpP4S5Wr/AEAX9zDePOOO/wAQ5k0lMhPlItmLFZ9XZPo56xUcbjFzVmZOWpRVdRqew0A6WiGSvdOYe4teN2PpowVy2zz8nVzm6jpDHDTFMVeyBcgU95N40icM2YBSi4qQ3rT6vGYafLKcqpSlAl+ZViOqUvq1adIaYeWhIBlJS4uFqGYV/CbK1sxraOnNLTQccHpp2FYCZVKpmby0sGBVmD6KBs+hb5QywspCwUoBB8wlBmqYWT+IAgnVg0JZCsqiF5kbjQatlZxa0M8LiAZawgHlaY6spr7Dbs5G9AYw5VTR6OJ6YTj+HzE05iAWzBJNSS5DVI0dmhdLnLQXTMPuY+uYOKj4RxKnzLiqnJIehepoC76udfiUeJTCkpUsMaFIAALgM9GIpYQ6VKhW7dizG4orqslSj93NRQfGAFgk2YdIOUQ5ZPX2mEQTJ+7DpF460iE99yFIJaOiKQPNxyXa/aIP587t6OYqoNmd5ooPCCdI7l4ZZPJMXLJDukGoHVxtA2EmhSnZ2rVhWhuXcPpDzCLluxIfcMbkH5vRoElxDGXMDl8KR+MrmblaizsKsnu99IcYLguHKP8A9SSDq5qemY/CJVTUoctppQkfbQsxXiWQir5jTNl03NafbRKU2yyxxT2HL4NhQ/8ARA9T8niIcIlJAaWkFw1T1diNf0iq4/xfMX7LIDG1TXQ9h84VzvEExXtrUbG9iKekLykNxh7HpP8ALI0AcHTamnb5iAxipQLOmozCugDuR+kebr4psDW9dWbvAqsaqBsNo9MxWMkhi4ALhwa6h+zpIgTF8Zw6C2auw6hqHf5R56JxV7Si3y9PXSIV009YYFsuKfEindIGoa57/v1jIqjUSRYjoag9OhF94yOtPwdteT6Cw3EpUsEAOKW06fO0HyeJoUp0lib1Gjl2d02MecDjimrKJFapVQEOCKipoaAx1/1lWZLIyk1BcvSzMN2fvE5wXdv+R4ZH2S7fI9RmMpl0JsPn33MK+OeJZUhNwubogEe9R/CPjHnc3xLPAmETDLcgKQmwowylip2eoqw6CAESUrchwbqGtrgXuDeOjjxqVTYuTLlcbxx38/z/AKNuLeJcTNcFQQj8sugvvc++K7Mmlz13hlKwyEklXMkJKvyttrq8c8Q4ekc0tYKS3KfaDjM2r01fSPQx5sSfGJ5eXp87XOexSQYjUjoYOVgyCUmhBYjY7RzMwxBI1Adun2xinr47qyf6fKlfEEHYRMqYwYU7RInCE2Ir1Ar1KqfGMlSkgkLzPUUah+usMssX2YksMk/iVAqpqmZy20cJS94bowkpwMyq2NG+PWNTcQhGYBTn/QK+v1hOd9iqxV3YLLwyaOTu8Ty8QJZOVVehNO/qIBmYtZuWH3tAxXSDXuDl7DafNVPIUCHAIb4mDMO8yUQtOVSRQsQ/R4S4ecAoHMQRsxb0MWGSoLZaV7OGA9QHu1W9QIx57jo9Dpant9/JHwhLqCQCEl3qmhbWru1ffBM2ckqU2ZgQqxbZIDekawi+cWzAqYAOSOoNXv0qI5xKilGSWpPVyzHukMWtfeIP95pj+wX44qUS6WO5cP1O1oWeaASKttvvaHrDISqZmUWqwbe171rS0V/E3qQezfSkbcM29HndTiilflmpKwlTgf4+kEICZhBJVRnDP8R66QII6EWaszqVd1Yxly6geYAn8tQbagi/yiY8PVpNSCbPT1dDwukl2SR6gVHZrw3ws2ahLGYgG4UsAkUbR30rpSM+W0+5rw8WqoyZwxRD51gkOcpzDuA4UxiWRgFI1WrYu49xsaxufi5NAtAzF+YApLu51CQ5ifDcXlOnKJiHIzEFJbR7hh6ntGZynXY1qOPl32SoqGW6tmZxX+21dILwMkiXOI9nInTdafj0hYvHTF88sJWmjKQ+YDchQBDdadYIwKleTOE1YqlKgpmoFjVxUgK1p2iE/H1Lwr+CTDq8wMEgubgFy4erAavfpEE/EplvymYoGt8obQNVRvaO8Svy5ZEpOTMXICrjUukElVU1VQVoIUzi4ZaQoOLpdXvSHf8A1U6Q8I278AnKlXkhxfEiDWSnd+cUbQkn9IXLnu4SgJfUkk+8mg7QTiJRCmzzA9QMu7apNbaBoimyFAOpRCd1k/KNsEkjzsspNtAgT8YJkYd9tNRA0/iEtCVADOvQmwdrEHYn1AhVNxqi7k19BtaDLKl2Ehgb2ywzSEmqgC7NfShcXEBT+MswFquLatp6wlVPUdfsf5jk1eE9WTKrBBMPxPFlLCnUpqAAGjPrAKST8o0+ViAN94xc0kl7mlP2if1K/QklySavSOJt2ES4bDTFn+mhajblST72g7D8GnpLqkLI1DaN1g6egO1sXIwylEAC/wBmJ5kkJ9oVA7D3mDcSienLmkrSwOUBFvVoWzJyjXM/3V6uPlDfChfifc6wgSVJBaoNewOkZOlhDFJoXL7wOoZag1idM1Oiikm4IzJJ+9GMTbKpfMM4eozHzJDCxO9Ht6e6MjUuTmqAk9ELIa1WU7C+gjIVOH4x2p/iLaEAZsxZKnYUNfbdutYlGGAQlTAmyeuhAJqKBJazjWOZmFzZCGzW5ak06UgRE9YKU5SA+cPUVcOevrp1jBF6NbWzvDKKkTApII9n/dUA9NK/rHcub5SA/tHMGBZ1etmcXrQVDwNxSQrKpUsAOxJBc0e+4BHxF2pJL4lLWGUvLlyqGUJJsxfahDmxbtFO6FDsClZROdRBUCouxZmNnqWcXesLpkzy15T+cEE/iSQ7Mb99CPSJl4hKHQpTgsjN0IFX7ZaVDi1BC+fg8ywSqstLMzOz6X6U6UN4CZzQZiZeVWcZiKglg4cM4eiaFNSd9onkKPKLLIYsakhncjd/jAeJUpGV0kImAsrlAUQMps4JqR6xIUkNmBTlOVSSFHlCchYgEFqFw17Vgd0E6cKmlCgQxZ8rVS4c6vofWlYJngKZVCak2uap99bwrmZjmTnzqLkElj/ca3dv8RvAYl1JSonY0+JB1HXpDKTjtCuKlpoNcrlqdzYDYOKDp/mAAoCgB/3AaAOLkbj3RrF4VYojmILkIcXD2NSa/dI5kyVFWahILEhrudb0aHWWUVpiSwxk7aJDhibChPLAZlVZTjtpDlElQS4Cudru3tGocG1tbRAZRzkFN082tRRxtXURpj1mqkjLLod3FkSMGWJSygO3x2hrhWCXSkVoRbL8KwGvBrTkIcbq9WDkfrDCRjCGRYEO7kmtLiBPJyiUx4+Mu1E8mUCUk8yiF8yWZsh5iD016GNLQwcoLWDuQ/oGI11ESyJoKnCnATMvQjkJNbhV6C/WOsIlPtFanGxNO/bqCYjbXcvSekKsVPcZQ+boVXttX7pC3EYQoDrUH6391xDniGOCfxEN+UEH3kV29IQYjF5ySEudS1+paN2G/ojz+p49u7IgCTSCUSmS5yeqvoDAwCug9R8o48tWz9o0sxLQUZpIbMG2DARpYCfxA9B9WgXyjuBu/wBGd46RL2ZfvAHcloVzUfAyxyk+4TLwxWKO30ES4fDqJqmjMkA6nl+scS8TlA5STZkkhHW5GYsO1rxNNmTVofmILhtqilKMw16xCeRM1Y8Tj22Ty5KnCkgIINyQ4FhUO1hDrDTUKRMSqpKU5iQGNUvShJcaN2ivyJbNmUlKUkVa96E7V6treHOEmhCZzJJmeUohIJvZNRQ/4jDnknVHoYItdzrFLlhYCpWYgZXzHlrmb2gLkGm0RTOJSfYy5We5WFE7OCb7GI8YtSVNZ0h6hwCGDaubaWsYSzJAckGWq9FNm/3FKQAAxq7dYEHaGmqehpiuJEoAkgIU5AznM4DFwW/usz0io8UzlTrWF9XfZ2Fx+0HY2QtMkFRUXUXSlRINEtvoHGhekLJDrJAqyVMB/pJsPT3xaJCe3REJdCdB+rREUwzShpYcVKraHQNvc67wHi5JSGIq7nvoPT9YKkK40CKMbSHjY/zGoIDvJtFl8GeFDi15lkiSgsoihJZwlJ+Z09YD8I8AVjJ+R2QllTFbJew/uOnqdI9swmGRLQlCEhKEhgBoISc60imODe2Q4XAS5KEy5csJQkMAPup1eIzgwKoAe9Q/z1hiUxGtO8QUmaHFG8PjQoZVAunQtVvS/pGuKeFsLi0c8tJJssJAUPUMYHmygaEA/OOsPiVBQb9PleD9DvqeZ+KP4fTsLmWl5shNXSOcV/Ekf+Qp0EJsPIkywVJAJAd1MT8fo0fQuEVmD2alde0eefxX8NSxK/mpQImKKULSkUW59otRJG5oe8Xw51dSRmz9O2riygzcckhKioBRBcFJI9G19IyESJKqH8NQIyGnJtiwikqbPSJkoIWRmYZncgVIrYO4p0sYW8ZUJSgkgMVKIUlD3IU/MLPYM4L70cowTZlJZzMJy6sTUkflYs/Ubws4zISZntlDJ5QVhgCQke0HN+vSPMib5C7DTQEHzSWNOZw4LhgMrFLOKsRlAe0D4DheRIUtVASE5Se7kg6glh0gXizJdi4KgQQXeu5qPWsG8Nn/ANLVklJ2AzULgkOmpZvjFU9CVsGxC1jEFClZ2AolRpsVAghwNBRiIIwU4maM1c3LmITUaElinbt8ueNYX+spVguXKLULELCbihoh7a6RBwtKnDc1WZqdm77QG9HUdY5JTMQlLZ01yum4dq1ABDFiHhziU5fMcM6QvKp3BqxdJZqWAYt0qHxrBqXPQt5WUISeYCpoGUAx1Sa9YsEvAnzJU0ewuW0wEAtYVCiCBUtt2EF9kckVzD4sLWoBTKZ0vQGmqhUqfp8o4RMClpZvZd0pvTrWp3/wTxaQJcwLQgByUukZWUDf1SQWffvEUhSS00U/qZWvcPr0DN0Ed4Zwwl4ZAyLSomtf7b3PqTQdL3LwKEErqQ4vV2zO9Bd3jlXBFMJiQQC7sHT0q+wgtWBCGaY6wAplJIKSzADcauGeJyY6Q68P+Hpc+UR/MIdC1EgJGwAJKSCK1vppUQBM4GrzRMRlKC3mFOZLEG4zCxbc1NIZL4SuXJdE8ylrbMkrDOKuk0c1EKJPDZq1iXNmEJmAIUxoCVAB6Ma3juR1A0wFGaWtCS12NwbFnarv0eOJstCiAD5ZFwaipqAdaDpQQ14ZwYyJxRikqcDIlSRylrKqWI137EUH4nwYyZqmmA1cMkhvxWLAu93g2GhfhcOtM0MAxSqoaoyn8TkbxJPwCimoUigcuwe4YhnF9IkEspOZL5VbNQ5WD1p9fl1IAU4diaP8ASda61h1la2L6SehQnBBiFzFKOyUKLbfIawFicUKpTLy2ckmrDY9ep7w5UJLLzE0zMCDcUcEU1p2hRxJCUJVkStZokglmfu72jfim3s8/PjitaE6pqianWJJJLhyyQbm3o9CYWzpy9XAFhtES5ymYktt13izyszrDEsi8VL1SFNShAv9L1eITjM/IBQDQMB1Nh0c1oIUJTMblSVDfK4v2hnguHmY2achNfYFTvYeyfdeEnkk/JTHhitJEhmqNEkLYggAObauQN94JTg1lLmYyVAhkihbcgk0JYhIL06RHhZ8oFUuUlSiBfdjbrX06QcjCclA9KklRILuwPshmtR/SIU3s02loXSTLTNDzFLmAsAAAkEaVPM3u3h3weapUx05nZlHk5QxdIAajP8AtEUrAoQ+ZKc5YgqIF76tf6Q04bL8tSc5SnMlRyghdwBdIADxDLXG7L4rUqoWYTHImuSkguopCqsToWqU1tUFzZyIlVIJIT5IKUm6UhVamhJV0offtJI4WlISySRqQRW4LhIAodC5hnKlBILMCS7O9tb07Q8YJPXYWU3XzEePkKVKAcApzDnSGDgPygE2Ac2iBPCUhKStbG5YskG9RlAFA9d2h/OnIIZyNaEJFa76t8e8dJwgWHUljYEkMwL0odh76xSydFS4kiVKyhKnKWOY0PNUNSjA3bs3tRXJ0gmoBINBSpAN2Hf7aL9xDg0tVQhRJW9T+FmpS3KIrsnCAzCQSooBKWdnJo5u2vbtBhV0wZLq0V5ctTksWH0iGYgj1Zu14a8XnTFAFRSBUAWO1WPSFpmA2pQfKHkkSi2esfwswOTCqmf+6s+gRy/PNBfifxT5X9GQypx9yOp3ir8E8UH+QlyJRAnJJSRblKiQrqGLHrC7FTTJQSnmmKuo7mtenSMGbJxfzPQwY+S+RJiuNzMMMysRNXNNazFN/wBoLAdGixeF/H4mgJniu4v+h+fePL5mEmLXmWoKJvBSMMmmZJLf3NGdNrzs1OKeq0e64fFypz+WsKIuKuPQxuTLIUDtr+0eVcK40UqdCyCijvUj1v2MNcXxPEzAVpxEyiQQlLV5gNB1e0VWZx1NEXgUtwdnsOFngj6W9wiPHS5c2VMlTOZCgpCtbh7dPpHjSvEmNofNmBtwP/qIjHjHFoL+Y/cDTZmaAssbD6MiuhSVNyEi7BO/917aRkO+KcRzzEqTKQhSpYUUoJSgZq0BJqelKWjI9OPGSUk/4PMnyhJxa/k9QkUUv+oqVNA5JpbKtw4CgAxAJuKtdxCnxP4cmYhJMtKBMCgFOyQcuVRIDWNwxIrpYXrFLQAlOUql5svMBlDGlTUGlLuG3ESz8QEFLoeoQLOxoGNlDod48zsegeLcQ4GVGXklLVLyj+qkMHd1PQgb7nTYQBEvKKkABIKhLcEt/Zoeoj1nFyU5CJJaW6aVdJBzB3YtprZrQrVJlnm8kS51XUmlCSDblPKWg+AUVOfw4LEhXKTMStDpzgcoKkBqjQe6jCJpng+ZmJRKMspVmosrCgTy+w6nNbhqVi04vATJckiRLK3UFBYId21Sb163MWPhuDVlBByk+0nbVh0qbQaOK3N4Fh0D+slYUQmoLs1mCnAbemjCEaMYhE4IBCpZdIcUVke79P1j0PH4AzErSscpyhJIdjd6Fx3+cVCZ4SVJUFBfmIzZgyKggBwTsW0Fz7+l2BRYZPAJEwCYmWClQCmNQSAfzPlNYUHwxKUtUopmIQoZyQwZSVfhUgZag61rE/8A1jyJycNJ9hCSRmOjgterAFn+kc+FfECZq54WQDnJFGoWo5N6CDeqO8g/G+MfyrS0lgGD3zAEUIVc2qC8CT+IqWuSqclnKQokFiMwNKU5SLehLwk8U8Q/r3QUvRRAObUPRswa96xMvG/0gpZUoMAE5yBRYNnY2ZreoiTdjpDfxZxoqWiXJdkkGi0pFLAObdS4tS5hRh8QWWEzEpNXTVbK1JZxUs7Bj6xWMVNEyYVLzB9C2zaUs1G0htw7NlypnIJsAsDY0djQB9d4Ens5HoeGJWlCi6hVCwAlSSWJL6hiLk0O8R8Z4Bmyql8inAykAAi9CAz6+kLOBKWxSjnVskBLDZhcXqDtEc6bOWtQyTAxFeZrF/8AtbrDXoKQFxHgK5Ks5YpJYMoFs1LAA0cV6j1XYVGhSGYCzG9qh4sOLn5koQpZylaXBagSS1q2a3X1Y8HyrkTg7qOarBJ5VZwGTQXMJKVDJFC4hw0KfKSC+qmoVVqxfX9oTrCgafiDXzWoGNvhFoxaEAgLdiHo3z90Drwcs1SogkuAXpq7Ct+9orGbROcEytS8PMCsiylTmoLuNmpu0B8Q4exKUodSmIrpWtfZdgwMXBWDBWdyHYXYBrtS+8LMTgVOpRRRVc2boGqP3Fto9CGdzS9zz5dOoN12/wDBVg+HoSl5olEOXJJsN8lT921hmzJfspJd3SJKSKg6EmtbBu28Mv5VCswzOliWejhLMGbQx1KkpSRQWagGvo7NoDrFvRcrr+iP6iMa5efqQSFCUDk5VNVSkkm4swJuzOTV6Bqk4fMpBXNAUQ+UZiQ9GJG276/8e8fwrOokKJQHNA7UZgC47EjWB8JIUJnOgABLBJYhqgOkWuaXJLmMjhJKzaskW6NKlqlygVgTFK5pbAMx5nJS+YGt464JiJgKTlOVSnZTgnuVOVOToa0g7FYZeQErISSC7tRyQ2Vh02pGSJQCkkqZqlRqTX8IrzdWtE+LcW2PzUZJIzCrQictJSTUrIUQAi5FCKk0qS5YbQQOIUClBGV9VlRD2snMHD1JESzAlfmk5mW5qBQggORQVIJ90LkKlAOFPStAojuM3rYjpHQg5qzpzUNBs1GSZmyBS8oqtdBoyQA6ixIzUezViFWJV5suWQb5i2YD87M5alGqOgNiUFJm8uUVZSRdgl81trP12aCJE4KQtZXkFR2JLC2pd9Y5VX2C7v7gRxamCJaVLFgEqckkKLF0n45YW8U/pciwQtd8qXFwS/Omgs5Nam1A3w+DEoZZaVGYsOpaieWou4PNleh9zuwC8EAFKqhFsyznUp/y3ShLM1W7tHJvsGl3KbPSZinQ5L2ZgE20Oh6dYDxEsgMzCwcMTUl2+9BW8Wybw5BAAISmjgFyWsCTTW0IZ3DVKfKGqwHSjWjUoSezJLJFOiDhJmJUTLTmVlIoCwfX4QbhAkKKZzlSi6ucgJYE82UuSW9A3pJhEGSFJKhUFiAS2xI+zA0+cK0zqZsynfMbsdtWpc+p9GC3JbJrNkeovXyD+ISZYAVLqKC5NWrUxycCXDBhlUSb1Ys76a9IGIIkJf8AO/vj1Tw3gJSJEtaEpdSQSQ+tdYxxlCE5Nrzo3zjOeOCjLxs8pVwaYVPlpR1BgA71bStO+8MsHhShKglTgjKWe92NSAbFhHqcxLkkihDEEBu3W8VnxLL9hmSSpVfQVhc+eLxtV3+YcGCUcifL+CrLwxSllBSSa+0Q6X1r3gZcvMWlgEarKswG4d79oMx6QlQCllYZ3/ufQ/esQzcakBk09++wvrG/pIxeGLZ5/VznHPJKyGWtpqs6k0QkCmgjIX4pKVTCTmJIqAAwtq8ZD81D4UtCem5/FJ7PffDomKStC8wMtQDKLhwwNxcMMptRmiPEcLmfzABTy5UqK3IGZKzmFAyXCgXoaekPsJNExOcUJcMeh0Vt7xWA+M4HzUFCnANPto8jjqj1m7Yv4lxPByVqJm5iboRzaNTbU+tGhFivFeHLBOHWToVKyv6Id4WYrwfPSTkKFjSrH5NCmfg50lQKpawRYtm+TxVQiI5M9RwMzEqQklMqUkgMkhayxs7qAtDCaiaAOZan/wDbTLH/AJR5VhvFk1FH9BmT8AfpBqPHk0fn9D+og+nI71Ino6VT3ohfdcxIHuQmJJeFmkMoolkVTlBUx3csNdo8+lfxAVqqaP8AYg/SCU+PS1Zp9ZULwY3NHXF/Ds8TpRKFLJUXmpDjceYKsKXo28RcP8OTMJiyVy0qkrDnmCg2bZgoKDg6+sEDxqSzT0f7kH9Y5meKFLoqZKI/tzA9bEQHBgtFX8XHy8QUhKSkqLJCwE3dgpTjUHSF+HxuZKsqS4NEpfMKjpzVh9xqSjEe3kVV6rmJqwH4S2ghejgkugySgNhOmAerX9YRxdhtCKYtRWlwu9cyWJG4DsYeyZgYJUAz3DBmDAqbvaCZXCAlsslKx/8AOtvVzWCpHCQ//wDMkV0nK72BhXBhsbeEloUtSC6ls8shR0FQagMfpFnw/BkrQSSlCnVlUguGJepFw8U3DJMolQwq0ndKyafGHfC/EqeWXkKAAwzAhwGFC9TDwVHMScY4SuQHmAEecgJOYEKzOxuSAGIYgQfKzoJBqFK5UsQ6yCmptlSEkuKQ84jKkTwErJuFC45hb6++BeL8PCklnzFQokuK8rltKl+5hMuHmq7DQnxK3NwRJJRnJpUSpxBb+5KDpt3Ebw2AUVJBBpQgSZ56fkG9n1i34LDLBKlOl3HodK/dTEglpl1UGLMMrgmtLX2ivBCcmVZeHlo9pZZvxS5iegFU7/WJZf8AIrJlrnpJccoUQbbXEW2WcwJKiWqxDGgs+v7CF0niSAo5hUFiGB9SDb0hoqS/aCTT0xGvhnDJd1oSTur0N73ME4bwzgZwzyyVaOlXqxDOL6xNxLgWCmoUrykggKP9M5AQVOoFJOViqpcVgfhgVJlsnnLBBUo8ykgqIcAZSRmaGjPNy/uxJQxca/o6meGMO1UrYPRwBWjmlbmraxseDMPlrmvZ7NZ6OY6TjSk1zEvc2DX69aQQriuYcqE1pmsTb2gPUxS8i8iccbd0ByvD8okodRAYiuvx3aBuM8Dly0KKaqCVGpSwDFhowet9DDOTiTdSGNdSOmlrX/WNT8RKLJKTUMRmNur+tH1ibU2mrKJwTToTcOwEmagFQUpTkKCSLaEk6tl1q0GK8MyC5ygmpvW1HATEmBxMtKWlSsjqstaj0o5swFLQaMaRQoB7E/J2joqcVVnNwk7oWYXgUpQSci8xTU0BIIFQBbsTraO8HwRDrSkMAehY0e+rvXtDvCSpeUBIZTDkIcBIsHA6PWBRglSU5phGZZKlAF2erV/CHNhCPl2HXHuDS+DoBqVFLHYm9D2vEGK8PYdbjnUTqPdVvdGxjgnmyu9C5LOAfhYtAuK4vMOU+yDoA3u3vFIxmxJSiic+CsPrndxtd320jB4Ew9BmWPyjl/TrAiOLTi/9Q0LMAl/l845KlKIKyokhzV+1aO0VTnHyRcYS8BUzwJhjQrUW3yH6RF/+O8NbMreyP0gOa4ZiRW4ue/w6xF/MOaFwKkA21ZvvWG55PcX08fsVj+IfC0YMpRLJIASurbqpTtFs4HOUvDygtgfLSWvpvHMzJOAC0oWlqJWlCgH6KF6Qbh0qSAAEg9ALCrNp6RneNuTbNKyLioo6AKfxHo5f7saxXvFLZUV/Er5RZZeJSFFS0BTPZh3oA0LcZJlz0ZVJUGJIVRxpQChpSsLPC5RaDDKoyTYu8I+GJeKlrmTCoKSvKGANMoOo3Jh6f4f4c3Us9GT+kTeFcmHQtAzLzKzCgGjNfp8YeDiYYnIcwAITQE7s7CkPjeSEVETJGE5ORXZfgGQDRSx2Cf0jIfDiqtcPNHuP/i8ZFPUye5P08fsPZ+FBgRGHykqKr2G3vgwLJDuw2/eB5mIaoFdzWM1mijBJLVUQOrfpC3iE1CUnOth6AxXPEni2aj2UipZ3ik4rHzJ5JmLJ6affeDGLn2BKSj3GPHcXIVmEsKUo2UT76bQpkgg0JjqXLDRippFqRphDijPOXJk+MQmlatVrCAX6n3xyuYTEuXKRqTqdPSOnNLR0IN7MVLDgbh+0QKABIYHvEmImFNBc1J1gR4WF1sM6vRIVEVBKexMQSOOTASMzgawNxHFEco98RYWSG7wZUkCLbZacHxNSrw4w2Je8VzAoYQ4wosYSOyjHcrHrTqSNjB4xSZ0sggE/I6EQiK/lBuAl5QpT3b0gTigxY4wyuXLfZy5Zr++OkziLEgHYwHMUU0vo/wDiMK6M2sNGFCuRYeFcSU7KqHb9PdDiZh0TRRmBqOvzBhNwfgwWhKysgVDDZ2u8WGVISBQClPdSJyq9FI3WxDOXKlKaYoghyxzfClYCXjsJkLF6MSEqc03MP/EK0iQvOgLDWP3SPGMUtVQFEEa9txrF8OPmmyGbJwaReJWPBBCTybU+Ol47dKi5JJAan0A3b4RVsHMJSkHd6U+WzxYnyoftruBHSjTDGVo6M5EwkklgadDasaUzcq6sHp2+ED4rEHKokAtb5fWIcJOUsmrC29Vav02g1QLDVTinKWFNnb9+8czJyS5JAJV7wL1e/SAZM/NnDMyglx1N23gqVLeqqsWDi37wWqAnZzPkZkAJJSrN8Hr8o7w09YKrkEBirUdB8Y29Dajt2eI5pdJ7E/B/pC3Y3YnlzlnmCmDF9HOhBERicrMDUuMtS/q5qYilzSQNNYxZITQsa17bRzOC1yxauqjs50gTGApon2vr1jmXilEsahgetd94yfiMswJZ3TeAohckclOWpZyznTtBcuakJcEfvC/iBzEJsKWjjC4XOVFSjcD3d4bjoW9hc6WVCnqd+kakYYEMCW1+/rGL9h+/wjZJFiQ4e9BXSBtB0yZUoJTUQXhGIzMHhWQQkjM7h6xLg8UWZrGBJaCnsNxiKH3U+MASsJ5aywdJFur27Q0BzJeI0mFUnQzWyDEyzkASwPwjlEoUANjfUmCFJ+FI5IjkcQoUokknpv8AOMjtRaMhg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p:cNvPicPr>
            <a:picLocks noChangeAspect="1"/>
          </p:cNvPicPr>
          <p:nvPr/>
        </p:nvPicPr>
        <p:blipFill>
          <a:blip r:embed="rId2"/>
          <a:stretch>
            <a:fillRect/>
          </a:stretch>
        </p:blipFill>
        <p:spPr>
          <a:xfrm>
            <a:off x="685799" y="4492212"/>
            <a:ext cx="3662149" cy="2137188"/>
          </a:xfrm>
          <a:prstGeom prst="rect">
            <a:avLst/>
          </a:prstGeom>
          <a:ln w="57150">
            <a:solidFill>
              <a:schemeClr val="tx1"/>
            </a:solidFill>
          </a:ln>
        </p:spPr>
      </p:pic>
    </p:spTree>
    <p:extLst>
      <p:ext uri="{BB962C8B-B14F-4D97-AF65-F5344CB8AC3E}">
        <p14:creationId xmlns:p14="http://schemas.microsoft.com/office/powerpoint/2010/main" val="2612587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762" y="4372168"/>
            <a:ext cx="4483038" cy="1143000"/>
          </a:xfrm>
        </p:spPr>
        <p:txBody>
          <a:bodyPr/>
          <a:lstStyle/>
          <a:p>
            <a:r>
              <a:rPr lang="en-CA" sz="4400" dirty="0" smtClean="0">
                <a:ln w="12700">
                  <a:solidFill>
                    <a:schemeClr val="tx1"/>
                  </a:solidFill>
                </a:ln>
                <a:latin typeface="Vivaldi" panose="03020602050506090804" pitchFamily="66" charset="0"/>
              </a:rPr>
              <a:t>Whistler Olympic Park</a:t>
            </a:r>
            <a:endParaRPr lang="en-CA" sz="44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731519"/>
            <a:ext cx="6400800" cy="3764279"/>
          </a:xfrm>
        </p:spPr>
        <p:txBody>
          <a:bodyPr>
            <a:normAutofit fontScale="62500" lnSpcReduction="20000"/>
          </a:bodyPr>
          <a:lstStyle/>
          <a:p>
            <a:pPr marL="0" indent="0">
              <a:buNone/>
            </a:pPr>
            <a:r>
              <a:rPr lang="en-CA" dirty="0" smtClean="0"/>
              <a:t>	</a:t>
            </a:r>
            <a:r>
              <a:rPr lang="en-CA" sz="2800" b="1" dirty="0" smtClean="0">
                <a:latin typeface="Bodoni MT" panose="02070603080606020203" pitchFamily="18" charset="0"/>
              </a:rPr>
              <a:t>The Olympic Park was built in Whistler, to stage the Paralympic Games, cross-country skiing, ski jumping, and many more events. On top of that, over one third of all the medals in the 2010 Winter Olympics were awarded here! I don’t remember if I’ve been there before, but I’d like to. 		</a:t>
            </a:r>
            <a:r>
              <a:rPr lang="en-CA" sz="2800" b="1" dirty="0">
                <a:latin typeface="Bodoni MT" panose="02070603080606020203" pitchFamily="18" charset="0"/>
              </a:rPr>
              <a:t>	</a:t>
            </a:r>
            <a:r>
              <a:rPr lang="en-CA" sz="2800" b="1" dirty="0" smtClean="0">
                <a:latin typeface="Bodoni MT" panose="02070603080606020203" pitchFamily="18" charset="0"/>
              </a:rPr>
              <a:t>	I know that the Winter Olympics will probably not be hosted for a long time (or never) in Vancouver again, but if it is, I think it would be really cool if they used the same Olympic Park at Whistler. It would probably save a lot of money. Also, if they did host it again, they might not need to add as many buses into the city, and renovate the highway, since it was already fixed the last time. Then again, the Olympics wouldn’t be hosted here for a really long time, so maybe they would need to redo everything, simply because it’s been too long. I wish the Olympics were in Vancouver again; I’d really enjoy going to one of the events, preferably figure skating.</a:t>
            </a:r>
            <a:endParaRPr lang="en-CA" sz="2800" b="1" dirty="0">
              <a:latin typeface="Bodoni MT" panose="02070603080606020203" pitchFamily="18" charset="0"/>
            </a:endParaRPr>
          </a:p>
        </p:txBody>
      </p:sp>
      <p:pic>
        <p:nvPicPr>
          <p:cNvPr id="4" name="Picture 3"/>
          <p:cNvPicPr>
            <a:picLocks noChangeAspect="1"/>
          </p:cNvPicPr>
          <p:nvPr/>
        </p:nvPicPr>
        <p:blipFill rotWithShape="1">
          <a:blip r:embed="rId2"/>
          <a:srcRect t="-1" b="6134"/>
          <a:stretch/>
        </p:blipFill>
        <p:spPr>
          <a:xfrm>
            <a:off x="990600" y="4495799"/>
            <a:ext cx="2832162" cy="1874967"/>
          </a:xfrm>
          <a:prstGeom prst="rect">
            <a:avLst/>
          </a:prstGeom>
          <a:ln w="57150">
            <a:solidFill>
              <a:schemeClr val="tx1"/>
            </a:solidFill>
          </a:ln>
        </p:spPr>
      </p:pic>
    </p:spTree>
    <p:extLst>
      <p:ext uri="{BB962C8B-B14F-4D97-AF65-F5344CB8AC3E}">
        <p14:creationId xmlns:p14="http://schemas.microsoft.com/office/powerpoint/2010/main" val="4398756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4182356"/>
            <a:ext cx="6512511" cy="1143000"/>
          </a:xfrm>
        </p:spPr>
        <p:txBody>
          <a:bodyPr/>
          <a:lstStyle/>
          <a:p>
            <a:r>
              <a:rPr lang="en-CA" sz="7200" dirty="0" smtClean="0">
                <a:ln w="12700">
                  <a:solidFill>
                    <a:schemeClr val="tx1"/>
                  </a:solidFill>
                </a:ln>
                <a:latin typeface="Vivaldi" panose="03020602050506090804" pitchFamily="66" charset="0"/>
              </a:rPr>
              <a:t>Thank-you For Your Time!</a:t>
            </a:r>
            <a:endParaRPr lang="en-CA" sz="7200" dirty="0">
              <a:ln w="12700">
                <a:solidFill>
                  <a:schemeClr val="tx1"/>
                </a:solidFill>
              </a:ln>
              <a:latin typeface="Vivaldi" panose="03020602050506090804" pitchFamily="66" charset="0"/>
            </a:endParaRPr>
          </a:p>
        </p:txBody>
      </p:sp>
      <p:sp>
        <p:nvSpPr>
          <p:cNvPr id="4" name="Content Placeholder 3"/>
          <p:cNvSpPr>
            <a:spLocks noGrp="1"/>
          </p:cNvSpPr>
          <p:nvPr>
            <p:ph sz="quarter" idx="13"/>
          </p:nvPr>
        </p:nvSpPr>
        <p:spPr>
          <a:xfrm>
            <a:off x="1143000" y="731520"/>
            <a:ext cx="6400800" cy="3992880"/>
          </a:xfrm>
        </p:spPr>
        <p:txBody>
          <a:bodyPr/>
          <a:lstStyle/>
          <a:p>
            <a:pPr marL="0" indent="0">
              <a:buNone/>
            </a:pPr>
            <a:r>
              <a:rPr lang="en-CA" dirty="0" smtClean="0"/>
              <a:t>	</a:t>
            </a:r>
            <a:r>
              <a:rPr lang="en-CA" sz="2800" b="1" dirty="0" smtClean="0">
                <a:latin typeface="Bodoni MT" panose="02070603080606020203" pitchFamily="18" charset="0"/>
              </a:rPr>
              <a:t>Thanks for watching! Hopefully the same things-or some of-I found interesting were also interesting for you! </a:t>
            </a:r>
            <a:endParaRPr lang="en-CA" sz="2800" b="1" dirty="0">
              <a:latin typeface="Bodoni MT" panose="02070603080606020203" pitchFamily="18" charset="0"/>
            </a:endParaRPr>
          </a:p>
        </p:txBody>
      </p:sp>
      <p:pic>
        <p:nvPicPr>
          <p:cNvPr id="2" name="Picture 1"/>
          <p:cNvPicPr>
            <a:picLocks noChangeAspect="1"/>
          </p:cNvPicPr>
          <p:nvPr/>
        </p:nvPicPr>
        <p:blipFill rotWithShape="1">
          <a:blip r:embed="rId2"/>
          <a:srcRect l="8667" t="13810" r="7333" b="11905"/>
          <a:stretch/>
        </p:blipFill>
        <p:spPr>
          <a:xfrm>
            <a:off x="3505200" y="2286000"/>
            <a:ext cx="3063345" cy="1896356"/>
          </a:xfrm>
          <a:prstGeom prst="rect">
            <a:avLst/>
          </a:prstGeom>
          <a:ln w="57150">
            <a:solidFill>
              <a:schemeClr val="tx1"/>
            </a:solidFill>
          </a:ln>
        </p:spPr>
      </p:pic>
    </p:spTree>
    <p:extLst>
      <p:ext uri="{BB962C8B-B14F-4D97-AF65-F5344CB8AC3E}">
        <p14:creationId xmlns:p14="http://schemas.microsoft.com/office/powerpoint/2010/main" val="19055615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54" r="13607"/>
          <a:stretch/>
        </p:blipFill>
        <p:spPr bwMode="auto">
          <a:xfrm>
            <a:off x="0" y="0"/>
            <a:ext cx="9144000" cy="6858000"/>
          </a:xfrm>
          <a:prstGeom prst="rect">
            <a:avLst/>
          </a:prstGeom>
          <a:noFill/>
          <a:ln>
            <a:noFill/>
          </a:ln>
          <a:effectLst>
            <a:outerShdw blurRad="50800" dist="50800" dir="5400000" algn="ctr" rotWithShape="0">
              <a:srgbClr val="000000"/>
            </a:outerShdw>
          </a:effectLst>
        </p:spPr>
      </p:pic>
      <p:sp>
        <p:nvSpPr>
          <p:cNvPr id="2" name="Title 1"/>
          <p:cNvSpPr>
            <a:spLocks noGrp="1"/>
          </p:cNvSpPr>
          <p:nvPr>
            <p:ph type="title"/>
          </p:nvPr>
        </p:nvSpPr>
        <p:spPr>
          <a:xfrm>
            <a:off x="1828800" y="4876800"/>
            <a:ext cx="6512511" cy="1143000"/>
          </a:xfrm>
        </p:spPr>
        <p:txBody>
          <a:bodyPr/>
          <a:lstStyle/>
          <a:p>
            <a:r>
              <a:rPr lang="en-CA" sz="7200" dirty="0" smtClean="0">
                <a:solidFill>
                  <a:schemeClr val="bg1"/>
                </a:solidFill>
                <a:latin typeface="Vivaldi" panose="03020602050506090804" pitchFamily="66" charset="0"/>
              </a:rPr>
              <a:t>Bibliography</a:t>
            </a:r>
            <a:endParaRPr lang="en-CA" dirty="0">
              <a:solidFill>
                <a:schemeClr val="bg1"/>
              </a:solidFill>
              <a:latin typeface="Vivaldi" panose="03020602050506090804" pitchFamily="66" charset="0"/>
            </a:endParaRPr>
          </a:p>
        </p:txBody>
      </p:sp>
      <p:sp>
        <p:nvSpPr>
          <p:cNvPr id="3" name="Content Placeholder 2"/>
          <p:cNvSpPr>
            <a:spLocks noGrp="1"/>
          </p:cNvSpPr>
          <p:nvPr>
            <p:ph sz="quarter" idx="13"/>
          </p:nvPr>
        </p:nvSpPr>
        <p:spPr>
          <a:xfrm>
            <a:off x="1143000" y="731520"/>
            <a:ext cx="6400800" cy="3992880"/>
          </a:xfrm>
        </p:spPr>
        <p:txBody>
          <a:bodyPr>
            <a:normAutofit fontScale="32500" lnSpcReduction="20000"/>
          </a:bodyPr>
          <a:lstStyle/>
          <a:p>
            <a:pPr marL="0" indent="0">
              <a:buNone/>
            </a:pPr>
            <a:r>
              <a:rPr lang="en-CA" sz="6200" b="1" u="sng" dirty="0" smtClean="0">
                <a:solidFill>
                  <a:schemeClr val="bg1"/>
                </a:solidFill>
                <a:latin typeface="Bodoni MT" panose="02070603080606020203" pitchFamily="18" charset="0"/>
              </a:rPr>
              <a:t>For the 5 moments</a:t>
            </a:r>
            <a:r>
              <a:rPr lang="en-CA" sz="6200" b="1" u="sng" dirty="0" smtClean="0">
                <a:latin typeface="Bodoni MT" panose="02070603080606020203" pitchFamily="18" charset="0"/>
              </a:rPr>
              <a:t>:</a:t>
            </a:r>
          </a:p>
          <a:p>
            <a:pPr marL="0" indent="0">
              <a:buNone/>
            </a:pPr>
            <a:r>
              <a:rPr lang="en-CA" dirty="0">
                <a:hlinkClick r:id="rId3"/>
              </a:rPr>
              <a:t>http://</a:t>
            </a:r>
            <a:r>
              <a:rPr lang="en-CA" dirty="0" smtClean="0">
                <a:hlinkClick r:id="rId3"/>
              </a:rPr>
              <a:t>www.olympic.org/vancouver-2010-winter-olympics</a:t>
            </a:r>
            <a:endParaRPr lang="en-CA" dirty="0" smtClean="0"/>
          </a:p>
          <a:p>
            <a:pPr marL="0" indent="0">
              <a:buNone/>
            </a:pPr>
            <a:r>
              <a:rPr lang="en-CA" dirty="0">
                <a:hlinkClick r:id="rId4"/>
              </a:rPr>
              <a:t>http://www.vancitybuzz.com/2013/02/three-years-later-a-reflection-on-the-vancouver-2010-olympic-games</a:t>
            </a:r>
            <a:r>
              <a:rPr lang="en-CA" dirty="0" smtClean="0">
                <a:hlinkClick r:id="rId4"/>
              </a:rPr>
              <a:t>/</a:t>
            </a:r>
            <a:endParaRPr lang="en-CA" dirty="0" smtClean="0"/>
          </a:p>
          <a:p>
            <a:pPr marL="0" indent="0">
              <a:buNone/>
            </a:pPr>
            <a:r>
              <a:rPr lang="en-CA" dirty="0">
                <a:hlinkClick r:id="rId5"/>
              </a:rPr>
              <a:t>http://olympic.ca/games/2010-vancouver</a:t>
            </a:r>
            <a:r>
              <a:rPr lang="en-CA" dirty="0" smtClean="0">
                <a:hlinkClick r:id="rId5"/>
              </a:rPr>
              <a:t>/</a:t>
            </a:r>
            <a:endParaRPr lang="en-CA" dirty="0" smtClean="0"/>
          </a:p>
          <a:p>
            <a:pPr marL="0" indent="0">
              <a:buNone/>
            </a:pPr>
            <a:r>
              <a:rPr lang="en-CA" dirty="0">
                <a:hlinkClick r:id="rId6"/>
              </a:rPr>
              <a:t>http://</a:t>
            </a:r>
            <a:r>
              <a:rPr lang="en-CA" dirty="0" smtClean="0">
                <a:hlinkClick r:id="rId6"/>
              </a:rPr>
              <a:t>bleacherreport.com/articles/1913267-team-by-team-guide-to-which-nhl-players-are-going-to-the-2014-winter-olympics</a:t>
            </a:r>
            <a:endParaRPr lang="en-CA" dirty="0" smtClean="0"/>
          </a:p>
          <a:p>
            <a:pPr marL="0" indent="0">
              <a:buNone/>
            </a:pPr>
            <a:r>
              <a:rPr lang="en-CA" dirty="0">
                <a:hlinkClick r:id="rId7"/>
              </a:rPr>
              <a:t>http://keepingscore.blogs.time.com/2010/03/01/top-10-memorable-moments-of-2010-winter-olympics/slide/joannie-rochettes-grace-under-pressure</a:t>
            </a:r>
            <a:r>
              <a:rPr lang="en-CA" dirty="0" smtClean="0">
                <a:hlinkClick r:id="rId7"/>
              </a:rPr>
              <a:t>/</a:t>
            </a:r>
            <a:endParaRPr lang="en-CA" dirty="0" smtClean="0"/>
          </a:p>
          <a:p>
            <a:pPr marL="0" indent="0">
              <a:buNone/>
            </a:pPr>
            <a:r>
              <a:rPr lang="en-CA" dirty="0">
                <a:hlinkClick r:id="rId8"/>
              </a:rPr>
              <a:t>http://</a:t>
            </a:r>
            <a:r>
              <a:rPr lang="en-CA" dirty="0" smtClean="0">
                <a:hlinkClick r:id="rId8"/>
              </a:rPr>
              <a:t>www.csmonitor.com/World/Olympics/Olympics-blog/2010/0301/Top-12-inspiring-moments-we-saw-at-the-Vancouver-Olympics</a:t>
            </a:r>
            <a:endParaRPr lang="en-CA" dirty="0" smtClean="0"/>
          </a:p>
          <a:p>
            <a:pPr marL="0" indent="0">
              <a:buNone/>
            </a:pPr>
            <a:r>
              <a:rPr lang="en-CA" dirty="0">
                <a:hlinkClick r:id="rId9"/>
              </a:rPr>
              <a:t>http://www.cbsnews.com/news/athlete-deaths-rare-during-olympics</a:t>
            </a:r>
            <a:r>
              <a:rPr lang="en-CA" dirty="0" smtClean="0">
                <a:hlinkClick r:id="rId9"/>
              </a:rPr>
              <a:t>/</a:t>
            </a:r>
            <a:r>
              <a:rPr lang="en-CA" dirty="0" smtClean="0"/>
              <a:t> </a:t>
            </a:r>
          </a:p>
          <a:p>
            <a:pPr marL="0" indent="0">
              <a:buNone/>
            </a:pPr>
            <a:r>
              <a:rPr lang="en-CA" dirty="0">
                <a:hlinkClick r:id="rId10"/>
              </a:rPr>
              <a:t>http://olympictalk.nbcsports.com/2013/09/16/joannie-rochette-figure-skating-canada-sochi-cbc</a:t>
            </a:r>
            <a:r>
              <a:rPr lang="en-CA" dirty="0" smtClean="0">
                <a:hlinkClick r:id="rId10"/>
              </a:rPr>
              <a:t>/</a:t>
            </a:r>
            <a:r>
              <a:rPr lang="en-CA" dirty="0" smtClean="0"/>
              <a:t> </a:t>
            </a:r>
          </a:p>
          <a:p>
            <a:pPr marL="0" indent="0">
              <a:buNone/>
            </a:pPr>
            <a:r>
              <a:rPr lang="en-CA" sz="6200" b="1" u="sng" dirty="0" smtClean="0">
                <a:solidFill>
                  <a:schemeClr val="bg1"/>
                </a:solidFill>
                <a:latin typeface="Bodoni MT" panose="02070603080606020203" pitchFamily="18" charset="0"/>
              </a:rPr>
              <a:t>For the legacies:</a:t>
            </a:r>
          </a:p>
          <a:p>
            <a:pPr marL="0" indent="0">
              <a:buNone/>
            </a:pPr>
            <a:r>
              <a:rPr lang="en-CA" dirty="0">
                <a:hlinkClick r:id="rId11"/>
              </a:rPr>
              <a:t>http://</a:t>
            </a:r>
            <a:r>
              <a:rPr lang="en-CA" dirty="0" smtClean="0">
                <a:hlinkClick r:id="rId11"/>
              </a:rPr>
              <a:t>www.olympic.org/news/vancouver-2010-legacy-lives-on/167164</a:t>
            </a:r>
            <a:endParaRPr lang="en-CA" dirty="0" smtClean="0"/>
          </a:p>
          <a:p>
            <a:pPr marL="0" indent="0">
              <a:buNone/>
            </a:pPr>
            <a:r>
              <a:rPr lang="en-CA" dirty="0">
                <a:hlinkClick r:id="rId12"/>
              </a:rPr>
              <a:t>http://</a:t>
            </a:r>
            <a:r>
              <a:rPr lang="en-CA" dirty="0" smtClean="0">
                <a:hlinkClick r:id="rId12"/>
              </a:rPr>
              <a:t>www.olympic.org/news/vancouver-2010-the-games-are-over-but-the-legacy-lives-on/118676</a:t>
            </a:r>
            <a:endParaRPr lang="en-CA" dirty="0" smtClean="0"/>
          </a:p>
          <a:p>
            <a:pPr marL="0" indent="0">
              <a:buNone/>
            </a:pPr>
            <a:r>
              <a:rPr lang="en-US" u="sng" dirty="0">
                <a:hlinkClick r:id="rId13"/>
              </a:rPr>
              <a:t>http://</a:t>
            </a:r>
            <a:r>
              <a:rPr lang="en-US" u="sng" dirty="0" smtClean="0">
                <a:hlinkClick r:id="rId13"/>
              </a:rPr>
              <a:t>www.olympic.org/Documents/Games_Vancouver_2010/Factsheet_Vancouver_legacy_February_2011_eng.pdf</a:t>
            </a:r>
            <a:endParaRPr lang="en-CA" dirty="0"/>
          </a:p>
          <a:p>
            <a:pPr marL="0" indent="0">
              <a:buNone/>
            </a:pPr>
            <a:r>
              <a:rPr lang="en-CA" dirty="0">
                <a:hlinkClick r:id="rId14"/>
              </a:rPr>
              <a:t>http://</a:t>
            </a:r>
            <a:r>
              <a:rPr lang="en-CA" dirty="0" smtClean="0">
                <a:hlinkClick r:id="rId14"/>
              </a:rPr>
              <a:t>www.whistlerolympicpark.com/about/fact-figures</a:t>
            </a:r>
            <a:endParaRPr lang="en-CA" dirty="0" smtClean="0"/>
          </a:p>
          <a:p>
            <a:pPr marL="0" indent="0">
              <a:buNone/>
            </a:pPr>
            <a:r>
              <a:rPr lang="en-CA" sz="6200" b="1" u="sng" dirty="0" smtClean="0">
                <a:solidFill>
                  <a:schemeClr val="bg1"/>
                </a:solidFill>
                <a:latin typeface="Bodoni MT" panose="02070603080606020203" pitchFamily="18" charset="0"/>
              </a:rPr>
              <a:t>Pictures</a:t>
            </a:r>
            <a:r>
              <a:rPr lang="en-CA" sz="7400" b="1" u="sng" dirty="0" smtClean="0">
                <a:solidFill>
                  <a:schemeClr val="bg1"/>
                </a:solidFill>
                <a:latin typeface="Bodoni MT" panose="02070603080606020203" pitchFamily="18" charset="0"/>
              </a:rPr>
              <a:t>:</a:t>
            </a:r>
          </a:p>
          <a:p>
            <a:pPr marL="0" indent="0">
              <a:buNone/>
            </a:pPr>
            <a:r>
              <a:rPr lang="en-CA" dirty="0">
                <a:hlinkClick r:id="rId15"/>
              </a:rPr>
              <a:t>http://</a:t>
            </a:r>
            <a:r>
              <a:rPr lang="en-CA" dirty="0" smtClean="0">
                <a:hlinkClick r:id="rId15"/>
              </a:rPr>
              <a:t>worldbookonline.com/advanced/media?id=pc005508&amp;st=olympic+rings</a:t>
            </a:r>
            <a:endParaRPr lang="en-CA" dirty="0" smtClean="0"/>
          </a:p>
          <a:p>
            <a:pPr marL="0" indent="0">
              <a:buNone/>
            </a:pPr>
            <a:r>
              <a:rPr lang="en-CA" dirty="0">
                <a:hlinkClick r:id="rId16"/>
              </a:rPr>
              <a:t>http://</a:t>
            </a:r>
            <a:r>
              <a:rPr lang="en-CA" dirty="0" smtClean="0">
                <a:hlinkClick r:id="rId16"/>
              </a:rPr>
              <a:t>www.google.com/imghp</a:t>
            </a:r>
            <a:endParaRPr lang="en-CA" dirty="0" smtClean="0"/>
          </a:p>
          <a:p>
            <a:pPr marL="0" indent="0">
              <a:buNone/>
            </a:pPr>
            <a:endParaRPr lang="en-CA" dirty="0" smtClean="0"/>
          </a:p>
        </p:txBody>
      </p:sp>
    </p:spTree>
    <p:extLst>
      <p:ext uri="{BB962C8B-B14F-4D97-AF65-F5344CB8AC3E}">
        <p14:creationId xmlns:p14="http://schemas.microsoft.com/office/powerpoint/2010/main" val="25594586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ln w="12700">
                  <a:solidFill>
                    <a:schemeClr val="tx1"/>
                  </a:solidFill>
                </a:ln>
                <a:latin typeface="Vivaldi" panose="03020602050506090804" pitchFamily="66" charset="0"/>
              </a:rPr>
              <a:t>Introduction</a:t>
            </a:r>
            <a:endParaRPr lang="en-US" sz="66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p:txBody>
          <a:bodyPr>
            <a:normAutofit fontScale="92500" lnSpcReduction="20000"/>
          </a:bodyPr>
          <a:lstStyle/>
          <a:p>
            <a:pPr marL="0" indent="0">
              <a:buNone/>
            </a:pPr>
            <a:r>
              <a:rPr lang="en-US" dirty="0" smtClean="0"/>
              <a:t>	</a:t>
            </a:r>
            <a:r>
              <a:rPr lang="en-US" sz="2400" b="1" dirty="0" smtClean="0">
                <a:latin typeface="Bodoni MT" panose="02070603080606020203" pitchFamily="18" charset="0"/>
              </a:rPr>
              <a:t>In 2010, the city of Vancouver hosted the Olympic Winter Games. Athletes from all over the world and from many different winter sports came to compete for gold. I don’t remember a lot from 2010, but I know I was really excited. Sadly, though, I didn’t get to go to any events. But I’m pretty sure the sport I was most excited about was figure skating, so I made sure that I watched it on TV. In this slideshow, I’ll be discussing 5 significant moments/facts that occurred during the 2010 Vancouver Winter Olympics, as well as some important legacies that the Games left behind.</a:t>
            </a:r>
          </a:p>
          <a:p>
            <a:pPr marL="0" indent="0">
              <a:buNone/>
            </a:pP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84" t="21818" r="14850" b="20000"/>
          <a:stretch/>
        </p:blipFill>
        <p:spPr bwMode="auto">
          <a:xfrm>
            <a:off x="1447800" y="4572000"/>
            <a:ext cx="2618509" cy="1440873"/>
          </a:xfrm>
          <a:prstGeom prst="rect">
            <a:avLst/>
          </a:prstGeom>
          <a:noFill/>
          <a:ln w="57150">
            <a:solidFill>
              <a:schemeClr val="tx1"/>
            </a:solidFill>
            <a:miter lim="800000"/>
            <a:headEnd/>
            <a:tailEnd/>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787510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5844" cy="6858000"/>
          </a:xfrm>
          <a:prstGeom prst="rect">
            <a:avLst/>
          </a:prstGeom>
        </p:spPr>
      </p:pic>
      <p:sp>
        <p:nvSpPr>
          <p:cNvPr id="2" name="Title 1"/>
          <p:cNvSpPr>
            <a:spLocks noGrp="1"/>
          </p:cNvSpPr>
          <p:nvPr>
            <p:ph type="title"/>
          </p:nvPr>
        </p:nvSpPr>
        <p:spPr>
          <a:xfrm>
            <a:off x="457200" y="914400"/>
            <a:ext cx="8229600" cy="1143000"/>
          </a:xfrm>
        </p:spPr>
        <p:txBody>
          <a:bodyPr/>
          <a:lstStyle/>
          <a:p>
            <a:pPr algn="ctr"/>
            <a:r>
              <a:rPr lang="en-CA" dirty="0" smtClean="0">
                <a:ln w="12700">
                  <a:solidFill>
                    <a:schemeClr val="tx1"/>
                  </a:solidFill>
                </a:ln>
                <a:latin typeface="AR DARLING" panose="02000000000000000000" pitchFamily="2" charset="0"/>
              </a:rPr>
              <a:t>5 Significant Moments:</a:t>
            </a:r>
            <a:endParaRPr lang="en-CA" dirty="0">
              <a:ln w="12700">
                <a:solidFill>
                  <a:schemeClr val="tx1"/>
                </a:solidFill>
              </a:ln>
              <a:latin typeface="AR DARLING" panose="02000000000000000000" pitchFamily="2" charset="0"/>
            </a:endParaRPr>
          </a:p>
        </p:txBody>
      </p:sp>
    </p:spTree>
    <p:extLst>
      <p:ext uri="{BB962C8B-B14F-4D97-AF65-F5344CB8AC3E}">
        <p14:creationId xmlns:p14="http://schemas.microsoft.com/office/powerpoint/2010/main" val="2467411700"/>
      </p:ext>
    </p:extLst>
  </p:cSld>
  <p:clrMapOvr>
    <a:masterClrMapping/>
  </p:clrMapOvr>
  <p:transition spd="slow" advClick="0" advTm="1000">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ln w="12700">
                  <a:solidFill>
                    <a:schemeClr val="tx1"/>
                  </a:solidFill>
                </a:ln>
                <a:latin typeface="Vivaldi" panose="03020602050506090804" pitchFamily="66" charset="0"/>
              </a:rPr>
              <a:t>#1</a:t>
            </a:r>
            <a:endParaRPr lang="en-US" sz="72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731520"/>
            <a:ext cx="6553200" cy="3992880"/>
          </a:xfrm>
        </p:spPr>
        <p:txBody>
          <a:bodyPr>
            <a:normAutofit fontScale="77500" lnSpcReduction="20000"/>
          </a:bodyPr>
          <a:lstStyle/>
          <a:p>
            <a:pPr marL="0" indent="0">
              <a:buNone/>
            </a:pPr>
            <a:r>
              <a:rPr lang="en-US" dirty="0" smtClean="0"/>
              <a:t>	</a:t>
            </a:r>
            <a:r>
              <a:rPr lang="en-US" sz="2000" b="1" dirty="0" smtClean="0">
                <a:latin typeface="Bodoni MT" panose="02070603080606020203" pitchFamily="18" charset="0"/>
              </a:rPr>
              <a:t>The famous American figure skater Evan Lysacek took first place and outskated the living legend Evgeni Plushenko-who is a ten-time Russian National gold medalist, seven-time European Champion, three-time World Champion, 2006 Winter Olympic winner, and 2002 and </a:t>
            </a:r>
            <a:r>
              <a:rPr lang="en-US" sz="2000" b="1" dirty="0">
                <a:latin typeface="Bodoni MT" panose="02070603080606020203" pitchFamily="18" charset="0"/>
              </a:rPr>
              <a:t>2010 silver </a:t>
            </a:r>
            <a:r>
              <a:rPr lang="en-US" sz="2000" b="1" dirty="0" smtClean="0">
                <a:latin typeface="Bodoni MT" panose="02070603080606020203" pitchFamily="18" charset="0"/>
              </a:rPr>
              <a:t>medalist. </a:t>
            </a:r>
            <a:endParaRPr lang="en-US" sz="2000" b="1" dirty="0">
              <a:latin typeface="Bodoni MT" panose="02070603080606020203" pitchFamily="18" charset="0"/>
            </a:endParaRPr>
          </a:p>
          <a:p>
            <a:pPr marL="0" indent="0">
              <a:buNone/>
            </a:pPr>
            <a:r>
              <a:rPr lang="en-US" sz="2000" b="1" dirty="0" smtClean="0">
                <a:latin typeface="Bodoni MT" panose="02070603080606020203" pitchFamily="18" charset="0"/>
              </a:rPr>
              <a:t>I think both skaters are extremely talented, but I like Evan Lysacek better, because he seems less arrogant than Evgeni, who is not known for his politeness. Unfortunately, Evan will not be competing at the Sochi Olympics, due to an injury. If he did compete this year, though, I’d be confident that he’s good enough to repeat his 2010 success, and he definitely deserves the medal more than Evgeni Plushenko does. But now that Evan Lysacek isn’t participating, I think that Evgeni Plushenko will end up with the gold.</a:t>
            </a:r>
          </a:p>
          <a:p>
            <a:pPr marL="0" indent="0">
              <a:buNone/>
            </a:pPr>
            <a:r>
              <a:rPr lang="en-US" sz="2000" b="1" dirty="0" smtClean="0">
                <a:latin typeface="Bodoni MT" panose="02070603080606020203" pitchFamily="18" charset="0"/>
              </a:rPr>
              <a:t>To watch Evan’s </a:t>
            </a:r>
            <a:r>
              <a:rPr lang="en-US" sz="2000" b="1" dirty="0">
                <a:latin typeface="Bodoni MT" panose="02070603080606020203" pitchFamily="18" charset="0"/>
              </a:rPr>
              <a:t>long program: </a:t>
            </a:r>
            <a:r>
              <a:rPr lang="en-US" sz="2000" b="1" dirty="0">
                <a:latin typeface="Bodoni MT" panose="02070603080606020203" pitchFamily="18" charset="0"/>
                <a:hlinkClick r:id="rId2"/>
              </a:rPr>
              <a:t>http://</a:t>
            </a:r>
            <a:r>
              <a:rPr lang="en-US" sz="2000" b="1" dirty="0" smtClean="0">
                <a:latin typeface="Bodoni MT" panose="02070603080606020203" pitchFamily="18" charset="0"/>
                <a:hlinkClick r:id="rId2"/>
              </a:rPr>
              <a:t>www.youtube.com/watch?v=KmJgGHIoawU</a:t>
            </a:r>
            <a:endParaRPr lang="en-US" sz="2000" b="1" dirty="0" smtClean="0">
              <a:latin typeface="Bodoni MT" panose="02070603080606020203" pitchFamily="18" charset="0"/>
            </a:endParaRPr>
          </a:p>
          <a:p>
            <a:pPr marL="0" indent="0">
              <a:buNone/>
            </a:pPr>
            <a:r>
              <a:rPr lang="en-US" sz="2000" b="1" dirty="0" smtClean="0">
                <a:latin typeface="Bodoni MT" panose="02070603080606020203" pitchFamily="18" charset="0"/>
              </a:rPr>
              <a:t>To watch Evgeni’s </a:t>
            </a:r>
            <a:r>
              <a:rPr lang="en-US" sz="2000" b="1" dirty="0">
                <a:latin typeface="Bodoni MT" panose="02070603080606020203" pitchFamily="18" charset="0"/>
              </a:rPr>
              <a:t>long program: </a:t>
            </a:r>
            <a:r>
              <a:rPr lang="en-US" sz="2000" b="1" dirty="0">
                <a:latin typeface="Bodoni MT" panose="02070603080606020203" pitchFamily="18" charset="0"/>
                <a:hlinkClick r:id="rId3"/>
              </a:rPr>
              <a:t>http://</a:t>
            </a:r>
            <a:r>
              <a:rPr lang="en-US" sz="2000" b="1" dirty="0" smtClean="0">
                <a:latin typeface="Bodoni MT" panose="02070603080606020203" pitchFamily="18" charset="0"/>
                <a:hlinkClick r:id="rId3"/>
              </a:rPr>
              <a:t>www.youtube.com/watch?v=xtY1CuAbLgs</a:t>
            </a:r>
            <a:endParaRPr lang="en-US" sz="2000" b="1" dirty="0">
              <a:latin typeface="Bodoni MT" panose="02070603080606020203" pitchFamily="18" charset="0"/>
            </a:endParaRPr>
          </a:p>
          <a:p>
            <a:pPr marL="0" indent="0">
              <a:buNone/>
            </a:pPr>
            <a:r>
              <a:rPr lang="en-US" sz="2000" b="1" dirty="0" smtClean="0">
                <a:latin typeface="Bodoni MT" panose="02070603080606020203" pitchFamily="18" charset="0"/>
              </a:rPr>
              <a:t> </a:t>
            </a:r>
            <a:endParaRPr lang="en-US" sz="2000" b="1" dirty="0">
              <a:latin typeface="Bodoni MT" panose="02070603080606020203"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33074" y="4643630"/>
            <a:ext cx="2638425" cy="1743075"/>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48646"/>
            <a:ext cx="1790700" cy="2168151"/>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0113244"/>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343400"/>
            <a:ext cx="6512511" cy="1143000"/>
          </a:xfrm>
        </p:spPr>
        <p:txBody>
          <a:bodyPr/>
          <a:lstStyle/>
          <a:p>
            <a:r>
              <a:rPr lang="en-US" sz="7200" dirty="0" smtClean="0">
                <a:ln w="12700">
                  <a:solidFill>
                    <a:schemeClr val="tx1"/>
                  </a:solidFill>
                </a:ln>
                <a:latin typeface="Vivaldi" panose="03020602050506090804" pitchFamily="66" charset="0"/>
              </a:rPr>
              <a:t>#2</a:t>
            </a:r>
            <a:endParaRPr lang="en-US" sz="72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228600"/>
            <a:ext cx="6400800" cy="4267200"/>
          </a:xfrm>
        </p:spPr>
        <p:txBody>
          <a:bodyPr>
            <a:normAutofit lnSpcReduction="10000"/>
          </a:bodyPr>
          <a:lstStyle/>
          <a:p>
            <a:pPr marL="0" indent="0">
              <a:buNone/>
            </a:pPr>
            <a:r>
              <a:rPr lang="en-US" dirty="0" smtClean="0"/>
              <a:t>	</a:t>
            </a:r>
            <a:r>
              <a:rPr lang="en-US" sz="1400" b="1" dirty="0" smtClean="0">
                <a:latin typeface="Bodoni MT" panose="02070603080606020203" pitchFamily="18" charset="0"/>
              </a:rPr>
              <a:t>The young Canadian </a:t>
            </a:r>
            <a:r>
              <a:rPr lang="en-US" sz="1400" b="1" dirty="0">
                <a:latin typeface="Bodoni MT" panose="02070603080606020203" pitchFamily="18" charset="0"/>
              </a:rPr>
              <a:t>hockey </a:t>
            </a:r>
            <a:r>
              <a:rPr lang="en-US" sz="1400" b="1" dirty="0" smtClean="0">
                <a:latin typeface="Bodoni MT" panose="02070603080606020203" pitchFamily="18" charset="0"/>
              </a:rPr>
              <a:t>player-and Pittsburg Penguin of the NHL-Sidney </a:t>
            </a:r>
            <a:r>
              <a:rPr lang="en-US" sz="1400" b="1" dirty="0">
                <a:latin typeface="Bodoni MT" panose="02070603080606020203" pitchFamily="18" charset="0"/>
              </a:rPr>
              <a:t>Crosby scored the game-winning goal </a:t>
            </a:r>
            <a:r>
              <a:rPr lang="en-US" sz="1400" b="1" dirty="0" smtClean="0">
                <a:latin typeface="Bodoni MT" panose="02070603080606020203" pitchFamily="18" charset="0"/>
              </a:rPr>
              <a:t>7:40 into </a:t>
            </a:r>
            <a:r>
              <a:rPr lang="en-US" sz="1400" b="1" dirty="0">
                <a:latin typeface="Bodoni MT" panose="02070603080606020203" pitchFamily="18" charset="0"/>
              </a:rPr>
              <a:t>overtime to take the gold for his team and beat team USA-who </a:t>
            </a:r>
            <a:r>
              <a:rPr lang="en-US" sz="1400" b="1" dirty="0" smtClean="0">
                <a:latin typeface="Bodoni MT" panose="02070603080606020203" pitchFamily="18" charset="0"/>
              </a:rPr>
              <a:t>happens </a:t>
            </a:r>
            <a:r>
              <a:rPr lang="en-US" sz="1400" b="1" dirty="0">
                <a:latin typeface="Bodoni MT" panose="02070603080606020203" pitchFamily="18" charset="0"/>
              </a:rPr>
              <a:t>to also be one of </a:t>
            </a:r>
            <a:r>
              <a:rPr lang="en-US" sz="1400" b="1" dirty="0" smtClean="0">
                <a:latin typeface="Bodoni MT" panose="02070603080606020203" pitchFamily="18" charset="0"/>
              </a:rPr>
              <a:t>Canada’s </a:t>
            </a:r>
            <a:r>
              <a:rPr lang="en-US" sz="1400" b="1" dirty="0">
                <a:latin typeface="Bodoni MT" panose="02070603080606020203" pitchFamily="18" charset="0"/>
              </a:rPr>
              <a:t>biggest </a:t>
            </a:r>
            <a:r>
              <a:rPr lang="en-US" sz="1400" b="1" dirty="0" smtClean="0">
                <a:latin typeface="Bodoni MT" panose="02070603080606020203" pitchFamily="18" charset="0"/>
              </a:rPr>
              <a:t>rivals. I myself am not a huge fan of Sidney Crosby in the NHL, but on team Canada, he </a:t>
            </a:r>
            <a:r>
              <a:rPr lang="en-US" sz="1400" b="1" dirty="0">
                <a:latin typeface="Bodoni MT" panose="02070603080606020203" pitchFamily="18" charset="0"/>
              </a:rPr>
              <a:t>i</a:t>
            </a:r>
            <a:r>
              <a:rPr lang="en-US" sz="1400" b="1" dirty="0" smtClean="0">
                <a:latin typeface="Bodoni MT" panose="02070603080606020203" pitchFamily="18" charset="0"/>
              </a:rPr>
              <a:t>s amazing! I don’t remember watching the game live, but watching the reruns never gets old!							Team Canada, in my opinion (and probably lots others’) has some of the BEST players in the NHL, including Sidney Crosby, Jonathan Toews, Corey Perry, and Roberto Luongo.  I’ve compared both USA’s and Canada’s 2010 team roster to 2014’s, and they have more or less stayed the same. Assuming the players are all in great shape and ready to play, if the same scenario happens, where it’s Canada vs. USA for the gold, my bets are on Canada, and not just because I’m Canadian. </a:t>
            </a:r>
          </a:p>
          <a:p>
            <a:pPr marL="0" indent="0">
              <a:buNone/>
            </a:pPr>
            <a:r>
              <a:rPr lang="en-US" sz="1400" b="1" dirty="0" smtClean="0">
                <a:latin typeface="Bodoni MT" panose="02070603080606020203" pitchFamily="18" charset="0"/>
              </a:rPr>
              <a:t>Canada </a:t>
            </a:r>
            <a:r>
              <a:rPr lang="en-US" sz="1400" b="1" dirty="0">
                <a:latin typeface="Bodoni MT" panose="02070603080606020203" pitchFamily="18" charset="0"/>
              </a:rPr>
              <a:t>2010 roster: </a:t>
            </a:r>
            <a:r>
              <a:rPr lang="en-US" sz="1400" b="1" dirty="0">
                <a:latin typeface="Bodoni MT" panose="02070603080606020203" pitchFamily="18" charset="0"/>
                <a:hlinkClick r:id="rId2"/>
              </a:rPr>
              <a:t>http://</a:t>
            </a:r>
            <a:r>
              <a:rPr lang="en-US" sz="1400" b="1" dirty="0" smtClean="0">
                <a:latin typeface="Bodoni MT" panose="02070603080606020203" pitchFamily="18" charset="0"/>
                <a:hlinkClick r:id="rId2"/>
              </a:rPr>
              <a:t>www.nhl.com/ice/page.htm?id=60524</a:t>
            </a:r>
            <a:endParaRPr lang="en-US" sz="1400" b="1" dirty="0" smtClean="0">
              <a:latin typeface="Bodoni MT" panose="02070603080606020203" pitchFamily="18" charset="0"/>
            </a:endParaRPr>
          </a:p>
          <a:p>
            <a:pPr marL="0" indent="0">
              <a:buNone/>
            </a:pPr>
            <a:r>
              <a:rPr lang="en-US" sz="1400" b="1" dirty="0" smtClean="0">
                <a:latin typeface="Bodoni MT" panose="02070603080606020203" pitchFamily="18" charset="0"/>
              </a:rPr>
              <a:t>Canada </a:t>
            </a:r>
            <a:r>
              <a:rPr lang="en-US" sz="1400" b="1" dirty="0">
                <a:latin typeface="Bodoni MT" panose="02070603080606020203" pitchFamily="18" charset="0"/>
              </a:rPr>
              <a:t>2014 roster: </a:t>
            </a:r>
            <a:r>
              <a:rPr lang="en-US" sz="1400" b="1" dirty="0">
                <a:latin typeface="Bodoni MT" panose="02070603080606020203" pitchFamily="18" charset="0"/>
                <a:hlinkClick r:id="rId3"/>
              </a:rPr>
              <a:t>http://www.tsn.ca/canadian_hockey/feature/?</a:t>
            </a:r>
            <a:r>
              <a:rPr lang="en-US" sz="1400" b="1" dirty="0" smtClean="0">
                <a:latin typeface="Bodoni MT" panose="02070603080606020203" pitchFamily="18" charset="0"/>
                <a:hlinkClick r:id="rId3"/>
              </a:rPr>
              <a:t>id=1131</a:t>
            </a:r>
            <a:endParaRPr lang="en-US" sz="1400" b="1" dirty="0" smtClean="0">
              <a:latin typeface="Bodoni MT" panose="02070603080606020203" pitchFamily="18" charset="0"/>
            </a:endParaRPr>
          </a:p>
          <a:p>
            <a:pPr marL="0" indent="0">
              <a:buNone/>
            </a:pPr>
            <a:r>
              <a:rPr lang="en-US" sz="1400" b="1" dirty="0" smtClean="0">
                <a:latin typeface="Bodoni MT" panose="02070603080606020203" pitchFamily="18" charset="0"/>
              </a:rPr>
              <a:t>USA </a:t>
            </a:r>
            <a:r>
              <a:rPr lang="en-US" sz="1400" b="1" dirty="0">
                <a:latin typeface="Bodoni MT" panose="02070603080606020203" pitchFamily="18" charset="0"/>
              </a:rPr>
              <a:t>2010 roster: </a:t>
            </a:r>
            <a:r>
              <a:rPr lang="en-US" sz="1400" b="1" dirty="0">
                <a:latin typeface="Bodoni MT" panose="02070603080606020203" pitchFamily="18" charset="0"/>
                <a:hlinkClick r:id="rId4"/>
              </a:rPr>
              <a:t>http://</a:t>
            </a:r>
            <a:r>
              <a:rPr lang="en-US" sz="1400" b="1" dirty="0" smtClean="0">
                <a:latin typeface="Bodoni MT" panose="02070603080606020203" pitchFamily="18" charset="0"/>
                <a:hlinkClick r:id="rId4"/>
              </a:rPr>
              <a:t>www.nhl.com/ice/page.htm?id=60504</a:t>
            </a:r>
            <a:endParaRPr lang="en-US" sz="1400" b="1" dirty="0" smtClean="0">
              <a:latin typeface="Bodoni MT" panose="02070603080606020203" pitchFamily="18" charset="0"/>
            </a:endParaRPr>
          </a:p>
          <a:p>
            <a:pPr marL="0" indent="0">
              <a:buNone/>
            </a:pPr>
            <a:r>
              <a:rPr lang="en-US" sz="1400" b="1" dirty="0" smtClean="0">
                <a:latin typeface="Bodoni MT" panose="02070603080606020203" pitchFamily="18" charset="0"/>
              </a:rPr>
              <a:t>USA </a:t>
            </a:r>
            <a:r>
              <a:rPr lang="en-US" sz="1400" b="1" dirty="0">
                <a:latin typeface="Bodoni MT" panose="02070603080606020203" pitchFamily="18" charset="0"/>
              </a:rPr>
              <a:t>2014 roster: </a:t>
            </a:r>
            <a:r>
              <a:rPr lang="en-US" sz="1400" b="1" dirty="0">
                <a:latin typeface="Bodoni MT" panose="02070603080606020203" pitchFamily="18" charset="0"/>
                <a:hlinkClick r:id="rId5"/>
              </a:rPr>
              <a:t>http://www.tsn.ca/nhl/feature/?</a:t>
            </a:r>
            <a:r>
              <a:rPr lang="en-US" sz="1400" b="1" dirty="0" smtClean="0">
                <a:latin typeface="Bodoni MT" panose="02070603080606020203" pitchFamily="18" charset="0"/>
                <a:hlinkClick r:id="rId5"/>
              </a:rPr>
              <a:t>id=111316</a:t>
            </a:r>
            <a:endParaRPr lang="en-US" sz="1400" b="1" dirty="0" smtClean="0">
              <a:latin typeface="Bodoni MT" panose="02070603080606020203" pitchFamily="18" charset="0"/>
            </a:endParaRPr>
          </a:p>
          <a:p>
            <a:pPr marL="0" indent="0">
              <a:buNone/>
            </a:pPr>
            <a:r>
              <a:rPr lang="en-US" sz="1400" b="1" dirty="0" smtClean="0">
                <a:latin typeface="Bodoni MT" panose="02070603080606020203" pitchFamily="18" charset="0"/>
              </a:rPr>
              <a:t>Watch the recap of the Gold Medal </a:t>
            </a:r>
            <a:r>
              <a:rPr lang="en-US" sz="1400" b="1" dirty="0">
                <a:latin typeface="Bodoni MT" panose="02070603080606020203" pitchFamily="18" charset="0"/>
              </a:rPr>
              <a:t>Game: </a:t>
            </a:r>
            <a:r>
              <a:rPr lang="en-US" sz="1400" b="1" dirty="0">
                <a:latin typeface="Bodoni MT" panose="02070603080606020203" pitchFamily="18" charset="0"/>
                <a:hlinkClick r:id="rId6"/>
              </a:rPr>
              <a:t>http://</a:t>
            </a:r>
            <a:r>
              <a:rPr lang="en-US" sz="1400" b="1" dirty="0" smtClean="0">
                <a:latin typeface="Bodoni MT" panose="02070603080606020203" pitchFamily="18" charset="0"/>
                <a:hlinkClick r:id="rId6"/>
              </a:rPr>
              <a:t>www.youtube.com/watch?v=G7DeQbTzPE8</a:t>
            </a:r>
            <a:endParaRPr lang="en-US" sz="1400" b="1" dirty="0" smtClean="0">
              <a:latin typeface="Bodoni MT" panose="02070603080606020203" pitchFamily="18" charset="0"/>
            </a:endParaRPr>
          </a:p>
          <a:p>
            <a:pPr marL="0" indent="0">
              <a:buNone/>
            </a:pPr>
            <a:endParaRPr lang="en-US" sz="1400" b="1" dirty="0" smtClean="0">
              <a:latin typeface="Bodoni MT" panose="02070603080606020203" pitchFamily="18" charset="0"/>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678813"/>
            <a:ext cx="2639306" cy="1702778"/>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0561" y="4343400"/>
            <a:ext cx="1462635" cy="2247583"/>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71089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invX="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ln w="12700">
                  <a:solidFill>
                    <a:schemeClr val="tx1"/>
                  </a:solidFill>
                </a:ln>
                <a:latin typeface="Vivaldi" panose="03020602050506090804" pitchFamily="66" charset="0"/>
              </a:rPr>
              <a:t>#3</a:t>
            </a:r>
            <a:endParaRPr lang="en-US" sz="72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a:xfrm>
            <a:off x="1143000" y="381000"/>
            <a:ext cx="6400800" cy="3438718"/>
          </a:xfrm>
        </p:spPr>
        <p:txBody>
          <a:bodyPr>
            <a:normAutofit fontScale="92500" lnSpcReduction="20000"/>
          </a:bodyPr>
          <a:lstStyle/>
          <a:p>
            <a:pPr marL="0" indent="0">
              <a:buNone/>
            </a:pPr>
            <a:r>
              <a:rPr lang="en-US" sz="1800" b="1" dirty="0" smtClean="0">
                <a:latin typeface="Bodoni MT" panose="02070603080606020203" pitchFamily="18" charset="0"/>
              </a:rPr>
              <a:t>	I will never be able to fully imagine what it’s like to pursue your dreams, and finally reach your goal, then have your hopes shattered when you get into the accident that’ll claim your life, but that’s pretty much exactly what happened for the Georgian luger, </a:t>
            </a:r>
            <a:r>
              <a:rPr lang="en-US" sz="1800" b="1" dirty="0">
                <a:latin typeface="Bodoni MT" panose="02070603080606020203" pitchFamily="18" charset="0"/>
              </a:rPr>
              <a:t>Nodar </a:t>
            </a:r>
            <a:r>
              <a:rPr lang="en-US" sz="1800" b="1" dirty="0" smtClean="0">
                <a:latin typeface="Bodoni MT" panose="02070603080606020203" pitchFamily="18" charset="0"/>
              </a:rPr>
              <a:t>Kumaritashvili</a:t>
            </a:r>
            <a:r>
              <a:rPr lang="en-US" sz="1800" b="1" dirty="0">
                <a:latin typeface="Bodoni MT" panose="02070603080606020203" pitchFamily="18" charset="0"/>
              </a:rPr>
              <a:t>.</a:t>
            </a:r>
            <a:r>
              <a:rPr lang="en-US" sz="1800" b="1" dirty="0" smtClean="0">
                <a:latin typeface="Bodoni MT" panose="02070603080606020203" pitchFamily="18" charset="0"/>
              </a:rPr>
              <a:t> It must be devastating, mostly for your loved ones. And what’s sad is that Nodar Kumaritashvili’s death was not the first Olympic death, nor the first luger to have died, and probably not the last death, either. There has been at least 5 previous deaths leading up to the 2010 Games. This year, at the 2014 Sochi Games, I really hope that no athletes, of any sport, get severely injured, or die.</a:t>
            </a:r>
          </a:p>
          <a:p>
            <a:pPr marL="0" indent="0">
              <a:buNone/>
            </a:pPr>
            <a:r>
              <a:rPr lang="en-US" sz="1800" b="1" dirty="0">
                <a:latin typeface="Bodoni MT" panose="02070603080606020203" pitchFamily="18" charset="0"/>
              </a:rPr>
              <a:t>Despite all that, plus an Olympic Cauldron malfunction, and warm weather causing lack of </a:t>
            </a:r>
            <a:r>
              <a:rPr lang="en-US" sz="1800" b="1" dirty="0" smtClean="0">
                <a:latin typeface="Bodoni MT" panose="02070603080606020203" pitchFamily="18" charset="0"/>
              </a:rPr>
              <a:t>snow, the </a:t>
            </a:r>
            <a:r>
              <a:rPr lang="en-US" sz="1800" b="1" dirty="0">
                <a:latin typeface="Bodoni MT" panose="02070603080606020203" pitchFamily="18" charset="0"/>
              </a:rPr>
              <a:t>Vancouver Games are still considered to be one of the best Winter Games yet.</a:t>
            </a:r>
          </a:p>
          <a:p>
            <a:pPr marL="0" indent="0">
              <a:buNone/>
            </a:pPr>
            <a:r>
              <a:rPr lang="en-US" sz="1800" b="1" dirty="0" smtClean="0">
                <a:latin typeface="Bodoni MT" panose="02070603080606020203" pitchFamily="18" charset="0"/>
              </a:rPr>
              <a:t>Watch what happened to </a:t>
            </a:r>
            <a:r>
              <a:rPr lang="en-US" sz="1800" b="1" dirty="0">
                <a:latin typeface="Bodoni MT" panose="02070603080606020203" pitchFamily="18" charset="0"/>
              </a:rPr>
              <a:t>Nodar Kumaritashvili: </a:t>
            </a:r>
            <a:r>
              <a:rPr lang="en-US" sz="1800" b="1" dirty="0">
                <a:latin typeface="Bodoni MT" panose="02070603080606020203" pitchFamily="18" charset="0"/>
                <a:hlinkClick r:id="rId2"/>
              </a:rPr>
              <a:t>http://</a:t>
            </a:r>
            <a:r>
              <a:rPr lang="en-US" sz="1800" b="1" dirty="0" smtClean="0">
                <a:latin typeface="Bodoni MT" panose="02070603080606020203" pitchFamily="18" charset="0"/>
                <a:hlinkClick r:id="rId2"/>
              </a:rPr>
              <a:t>www.youtube.com/watch?v=OSCancykuTY</a:t>
            </a:r>
            <a:endParaRPr lang="en-US" sz="1800" b="1" dirty="0" smtClean="0">
              <a:latin typeface="Bodoni MT" panose="02070603080606020203" pitchFamily="18" charset="0"/>
            </a:endParaRPr>
          </a:p>
          <a:p>
            <a:pPr marL="0" indent="0">
              <a:buNone/>
            </a:pPr>
            <a:endParaRPr lang="en-US" sz="1800" b="1" dirty="0">
              <a:latin typeface="Bodoni MT" panose="02070603080606020203"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346768"/>
            <a:ext cx="2705100" cy="169545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rotWithShape="1">
          <a:blip r:embed="rId4"/>
          <a:srcRect r="30864"/>
          <a:stretch/>
        </p:blipFill>
        <p:spPr>
          <a:xfrm>
            <a:off x="4191000" y="3937193"/>
            <a:ext cx="2312276" cy="2514600"/>
          </a:xfrm>
          <a:prstGeom prst="rect">
            <a:avLst/>
          </a:prstGeom>
          <a:ln w="57150">
            <a:solidFill>
              <a:schemeClr val="tx1"/>
            </a:solidFill>
          </a:ln>
        </p:spPr>
      </p:pic>
    </p:spTree>
    <p:extLst>
      <p:ext uri="{BB962C8B-B14F-4D97-AF65-F5344CB8AC3E}">
        <p14:creationId xmlns:p14="http://schemas.microsoft.com/office/powerpoint/2010/main" val="7249824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ln w="12700">
                  <a:solidFill>
                    <a:schemeClr val="tx1"/>
                  </a:solidFill>
                </a:ln>
                <a:latin typeface="Vivaldi" panose="03020602050506090804" pitchFamily="66" charset="0"/>
              </a:rPr>
              <a:t>#4</a:t>
            </a:r>
            <a:endParaRPr lang="en-US" sz="72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p:txBody>
          <a:bodyPr>
            <a:normAutofit fontScale="92500" lnSpcReduction="10000"/>
          </a:bodyPr>
          <a:lstStyle/>
          <a:p>
            <a:pPr marL="0" indent="0">
              <a:buNone/>
            </a:pPr>
            <a:r>
              <a:rPr lang="en-US" dirty="0" smtClean="0"/>
              <a:t>	</a:t>
            </a:r>
            <a:r>
              <a:rPr lang="en-US" sz="1600" b="1" dirty="0">
                <a:latin typeface="Bodoni MT" panose="02070603080606020203" pitchFamily="18" charset="0"/>
              </a:rPr>
              <a:t>One of Canada’s </a:t>
            </a:r>
            <a:r>
              <a:rPr lang="en-US" sz="1600" b="1" dirty="0" smtClean="0">
                <a:latin typeface="Bodoni MT" panose="02070603080606020203" pitchFamily="18" charset="0"/>
              </a:rPr>
              <a:t>five bronze </a:t>
            </a:r>
            <a:r>
              <a:rPr lang="en-US" sz="1600" b="1" dirty="0">
                <a:latin typeface="Bodoni MT" panose="02070603080606020203" pitchFamily="18" charset="0"/>
              </a:rPr>
              <a:t>medals </a:t>
            </a:r>
            <a:r>
              <a:rPr lang="en-US" sz="1600" b="1" dirty="0" smtClean="0">
                <a:latin typeface="Bodoni MT" panose="02070603080606020203" pitchFamily="18" charset="0"/>
              </a:rPr>
              <a:t>from 2010 was </a:t>
            </a:r>
            <a:r>
              <a:rPr lang="en-US" sz="1600" b="1" dirty="0">
                <a:latin typeface="Bodoni MT" panose="02070603080606020203" pitchFamily="18" charset="0"/>
              </a:rPr>
              <a:t>won by figure skater Joannie Rochette, whose </a:t>
            </a:r>
            <a:r>
              <a:rPr lang="en-US" sz="1600" b="1" dirty="0" smtClean="0">
                <a:latin typeface="Bodoni MT" panose="02070603080606020203" pitchFamily="18" charset="0"/>
              </a:rPr>
              <a:t>mother died of a sudden heart attack just </a:t>
            </a:r>
            <a:r>
              <a:rPr lang="en-US" sz="1600" b="1" dirty="0">
                <a:latin typeface="Bodoni MT" panose="02070603080606020203" pitchFamily="18" charset="0"/>
              </a:rPr>
              <a:t>days before her success; </a:t>
            </a:r>
            <a:r>
              <a:rPr lang="en-US" sz="1600" b="1" dirty="0" smtClean="0">
                <a:latin typeface="Bodoni MT" panose="02070603080606020203" pitchFamily="18" charset="0"/>
              </a:rPr>
              <a:t>her medal was also </a:t>
            </a:r>
            <a:r>
              <a:rPr lang="en-US" sz="1600" b="1" dirty="0">
                <a:latin typeface="Bodoni MT" panose="02070603080606020203" pitchFamily="18" charset="0"/>
              </a:rPr>
              <a:t>Canada’s </a:t>
            </a:r>
            <a:r>
              <a:rPr lang="en-US" sz="1600" b="1" dirty="0" smtClean="0">
                <a:latin typeface="Bodoni MT" panose="02070603080606020203" pitchFamily="18" charset="0"/>
              </a:rPr>
              <a:t>first in </a:t>
            </a:r>
            <a:r>
              <a:rPr lang="en-US" sz="1600" b="1" dirty="0">
                <a:latin typeface="Bodoni MT" panose="02070603080606020203" pitchFamily="18" charset="0"/>
              </a:rPr>
              <a:t>that event since </a:t>
            </a:r>
            <a:r>
              <a:rPr lang="en-US" sz="1600" b="1" dirty="0" smtClean="0">
                <a:latin typeface="Bodoni MT" panose="02070603080606020203" pitchFamily="18" charset="0"/>
              </a:rPr>
              <a:t>1988! </a:t>
            </a:r>
            <a:endParaRPr lang="en-US" sz="1600" b="1" dirty="0">
              <a:latin typeface="Bodoni MT" panose="02070603080606020203" pitchFamily="18" charset="0"/>
            </a:endParaRPr>
          </a:p>
          <a:p>
            <a:pPr marL="0" indent="0">
              <a:buNone/>
            </a:pPr>
            <a:r>
              <a:rPr lang="en-US" sz="1600" b="1" dirty="0" smtClean="0">
                <a:latin typeface="Bodoni MT" panose="02070603080606020203" pitchFamily="18" charset="0"/>
              </a:rPr>
              <a:t>I really admire Joannie Rochette. Not only is she an amazing figure skater, the 2010 Olympic Games really showed how emotionally strong she is. To have her mother die without warning, right before her skate, was no doubt really hard on her. Yet Joannie went and skated beautifully, and her hard work paid off with a well-earned bronze medal. She may not be as great a skater as Yuna Kim, or Mao Asada, but I think she’s stronger than them. Sadly, since she has not competed at a single major national or international event since her mother’s death, Joannie will not be competing at the 2014 Games in Sochi.</a:t>
            </a:r>
          </a:p>
          <a:p>
            <a:pPr marL="0" indent="0">
              <a:buNone/>
            </a:pPr>
            <a:r>
              <a:rPr lang="en-US" sz="1600" b="1" dirty="0" smtClean="0">
                <a:latin typeface="Bodoni MT" panose="02070603080606020203" pitchFamily="18" charset="0"/>
              </a:rPr>
              <a:t>Watch Joannie Rochette</a:t>
            </a:r>
            <a:r>
              <a:rPr lang="en-US" sz="1600" b="1" dirty="0">
                <a:latin typeface="Bodoni MT" panose="02070603080606020203" pitchFamily="18" charset="0"/>
              </a:rPr>
              <a:t>: </a:t>
            </a:r>
            <a:r>
              <a:rPr lang="en-US" sz="1600" b="1" dirty="0">
                <a:latin typeface="Bodoni MT" panose="02070603080606020203" pitchFamily="18" charset="0"/>
                <a:hlinkClick r:id="rId2"/>
              </a:rPr>
              <a:t>http://</a:t>
            </a:r>
            <a:r>
              <a:rPr lang="en-US" sz="1600" b="1" dirty="0" smtClean="0">
                <a:latin typeface="Bodoni MT" panose="02070603080606020203" pitchFamily="18" charset="0"/>
                <a:hlinkClick r:id="rId2"/>
              </a:rPr>
              <a:t>www.youtube.com/watch?v=Yzmpml4pUhg</a:t>
            </a:r>
            <a:endParaRPr lang="en-US" sz="1600" b="1" dirty="0" smtClean="0">
              <a:latin typeface="Bodoni MT" panose="02070603080606020203" pitchFamily="18" charset="0"/>
            </a:endParaRPr>
          </a:p>
          <a:p>
            <a:pPr marL="0" indent="0">
              <a:buNone/>
            </a:pPr>
            <a:r>
              <a:rPr lang="en-US" sz="1600" b="1" dirty="0" smtClean="0">
                <a:latin typeface="Bodoni MT" panose="02070603080606020203" pitchFamily="18" charset="0"/>
              </a:rPr>
              <a:t>Watch Yuna Kim (Gold): </a:t>
            </a:r>
            <a:r>
              <a:rPr lang="en-US" sz="1600" b="1" dirty="0">
                <a:latin typeface="Bodoni MT" panose="02070603080606020203" pitchFamily="18" charset="0"/>
                <a:hlinkClick r:id="rId3"/>
              </a:rPr>
              <a:t>http://</a:t>
            </a:r>
            <a:r>
              <a:rPr lang="en-US" sz="1600" b="1" dirty="0" smtClean="0">
                <a:latin typeface="Bodoni MT" panose="02070603080606020203" pitchFamily="18" charset="0"/>
                <a:hlinkClick r:id="rId3"/>
              </a:rPr>
              <a:t>www.youtube.com/watch?v=0xeO1qWH1JA</a:t>
            </a:r>
            <a:endParaRPr lang="en-US" sz="1600" b="1" dirty="0" smtClean="0">
              <a:latin typeface="Bodoni MT" panose="02070603080606020203" pitchFamily="18" charset="0"/>
            </a:endParaRPr>
          </a:p>
          <a:p>
            <a:pPr marL="0" indent="0">
              <a:buNone/>
            </a:pPr>
            <a:r>
              <a:rPr lang="en-US" sz="1600" b="1" dirty="0" smtClean="0">
                <a:latin typeface="Bodoni MT" panose="02070603080606020203" pitchFamily="18" charset="0"/>
              </a:rPr>
              <a:t>Watch Mao Asada (Silver</a:t>
            </a:r>
            <a:r>
              <a:rPr lang="en-US" sz="1600" b="1" dirty="0">
                <a:latin typeface="Bodoni MT" panose="02070603080606020203" pitchFamily="18" charset="0"/>
              </a:rPr>
              <a:t>): </a:t>
            </a:r>
            <a:r>
              <a:rPr lang="en-US" sz="1600" b="1" dirty="0">
                <a:latin typeface="Bodoni MT" panose="02070603080606020203" pitchFamily="18" charset="0"/>
                <a:hlinkClick r:id="rId4"/>
              </a:rPr>
              <a:t>http://</a:t>
            </a:r>
            <a:r>
              <a:rPr lang="en-US" sz="1600" b="1" dirty="0" smtClean="0">
                <a:latin typeface="Bodoni MT" panose="02070603080606020203" pitchFamily="18" charset="0"/>
                <a:hlinkClick r:id="rId4"/>
              </a:rPr>
              <a:t>www.youtube.com/watch?v=jrEZgoPpCAI</a:t>
            </a:r>
            <a:r>
              <a:rPr lang="en-US" sz="1600" b="1" dirty="0" smtClean="0">
                <a:latin typeface="Bodoni MT" panose="02070603080606020203" pitchFamily="18" charset="0"/>
              </a:rPr>
              <a:t> </a:t>
            </a:r>
          </a:p>
          <a:p>
            <a:pPr marL="0" indent="0">
              <a:buNone/>
            </a:pPr>
            <a:endParaRPr lang="en-US" sz="1600" b="1" dirty="0">
              <a:latin typeface="Bodoni MT" panose="02070603080606020203" pitchFamily="18" charset="0"/>
            </a:endParaRPr>
          </a:p>
        </p:txBody>
      </p:sp>
      <p:pic>
        <p:nvPicPr>
          <p:cNvPr id="6" name="Picture 5"/>
          <p:cNvPicPr>
            <a:picLocks noChangeAspect="1"/>
          </p:cNvPicPr>
          <p:nvPr/>
        </p:nvPicPr>
        <p:blipFill rotWithShape="1">
          <a:blip r:embed="rId5"/>
          <a:srcRect t="8712" b="9085"/>
          <a:stretch/>
        </p:blipFill>
        <p:spPr>
          <a:xfrm>
            <a:off x="4800600" y="4284762"/>
            <a:ext cx="1828799" cy="2259105"/>
          </a:xfrm>
          <a:prstGeom prst="rect">
            <a:avLst/>
          </a:prstGeom>
          <a:ln w="57150">
            <a:solidFill>
              <a:schemeClr val="tx1"/>
            </a:solidFill>
          </a:ln>
        </p:spPr>
      </p:pic>
      <p:pic>
        <p:nvPicPr>
          <p:cNvPr id="7" name="Picture 6"/>
          <p:cNvPicPr>
            <a:picLocks noChangeAspect="1"/>
          </p:cNvPicPr>
          <p:nvPr/>
        </p:nvPicPr>
        <p:blipFill>
          <a:blip r:embed="rId6"/>
          <a:stretch>
            <a:fillRect/>
          </a:stretch>
        </p:blipFill>
        <p:spPr>
          <a:xfrm>
            <a:off x="2100294" y="5013182"/>
            <a:ext cx="2047809" cy="1530685"/>
          </a:xfrm>
          <a:prstGeom prst="rect">
            <a:avLst/>
          </a:prstGeom>
          <a:ln w="57150">
            <a:solidFill>
              <a:schemeClr val="tx1"/>
            </a:solidFill>
          </a:ln>
        </p:spPr>
      </p:pic>
    </p:spTree>
    <p:extLst>
      <p:ext uri="{BB962C8B-B14F-4D97-AF65-F5344CB8AC3E}">
        <p14:creationId xmlns:p14="http://schemas.microsoft.com/office/powerpoint/2010/main" val="4445743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7200" dirty="0" smtClean="0">
                <a:ln w="12700">
                  <a:solidFill>
                    <a:schemeClr val="tx1"/>
                  </a:solidFill>
                </a:ln>
                <a:latin typeface="Vivaldi" panose="03020602050506090804" pitchFamily="66" charset="0"/>
              </a:rPr>
              <a:t>#5</a:t>
            </a:r>
            <a:endParaRPr lang="en-CA" sz="7200" dirty="0">
              <a:ln w="12700">
                <a:solidFill>
                  <a:schemeClr val="tx1"/>
                </a:solidFill>
              </a:ln>
              <a:latin typeface="Vivaldi" panose="03020602050506090804" pitchFamily="66" charset="0"/>
            </a:endParaRPr>
          </a:p>
        </p:txBody>
      </p:sp>
      <p:sp>
        <p:nvSpPr>
          <p:cNvPr id="3" name="Content Placeholder 2"/>
          <p:cNvSpPr>
            <a:spLocks noGrp="1"/>
          </p:cNvSpPr>
          <p:nvPr>
            <p:ph sz="quarter" idx="13"/>
          </p:nvPr>
        </p:nvSpPr>
        <p:spPr/>
        <p:txBody>
          <a:bodyPr/>
          <a:lstStyle/>
          <a:p>
            <a:pPr marL="0" indent="0">
              <a:buNone/>
            </a:pPr>
            <a:r>
              <a:rPr lang="en-CA" dirty="0" smtClean="0"/>
              <a:t>	</a:t>
            </a:r>
            <a:r>
              <a:rPr lang="en-CA" sz="1400" b="1" dirty="0" smtClean="0">
                <a:latin typeface="Bodoni MT" panose="02070603080606020203" pitchFamily="18" charset="0"/>
              </a:rPr>
              <a:t>The total number of medals that Canada won in the 2010 Winter Olympics is 26 (14 gold, 7 silver, 5 bronze), and is the highest number of medals this country has ever won in the history of the Winter Olympics! I wonder if it’s possible for Canada to win even more medals this year. It’s doable, for sure, I just hope that all the athletes competing are just as good, if not better, than they were in Vancouver (assuming they were in the Olympics last time). In the last Winter Games (2010), though Canada did finish with the most gold medals-which is 4 more gold than Germany ended with-we did not finish with the most medals. USA had a total of 37 medals, and Germany 30. This February, it would be great if we could not only end with even more medals than we did the last time, but also have the most gold medals, and have the most medals total!</a:t>
            </a:r>
            <a:endParaRPr lang="en-CA" sz="1400" b="1" dirty="0">
              <a:latin typeface="Bodoni MT" panose="02070603080606020203" pitchFamily="18" charset="0"/>
            </a:endParaRPr>
          </a:p>
        </p:txBody>
      </p:sp>
      <p:pic>
        <p:nvPicPr>
          <p:cNvPr id="5" name="Picture 4"/>
          <p:cNvPicPr>
            <a:picLocks noChangeAspect="1"/>
          </p:cNvPicPr>
          <p:nvPr/>
        </p:nvPicPr>
        <p:blipFill rotWithShape="1">
          <a:blip r:embed="rId2"/>
          <a:srcRect l="7053" t="13105" r="1280" b="18750"/>
          <a:stretch/>
        </p:blipFill>
        <p:spPr>
          <a:xfrm>
            <a:off x="158994" y="4528848"/>
            <a:ext cx="984006" cy="990600"/>
          </a:xfrm>
          <a:prstGeom prst="rect">
            <a:avLst/>
          </a:prstGeom>
          <a:ln w="28575">
            <a:solidFill>
              <a:schemeClr val="tx1"/>
            </a:solidFill>
          </a:ln>
        </p:spPr>
      </p:pic>
      <p:pic>
        <p:nvPicPr>
          <p:cNvPr id="6" name="Picture 5"/>
          <p:cNvPicPr>
            <a:picLocks noChangeAspect="1"/>
          </p:cNvPicPr>
          <p:nvPr/>
        </p:nvPicPr>
        <p:blipFill rotWithShape="1">
          <a:blip r:embed="rId2"/>
          <a:srcRect l="7053" t="13105" r="1280" b="18750"/>
          <a:stretch/>
        </p:blipFill>
        <p:spPr>
          <a:xfrm>
            <a:off x="1143000" y="4537408"/>
            <a:ext cx="984006" cy="990600"/>
          </a:xfrm>
          <a:prstGeom prst="rect">
            <a:avLst/>
          </a:prstGeom>
          <a:ln w="28575">
            <a:solidFill>
              <a:schemeClr val="tx1"/>
            </a:solidFill>
          </a:ln>
        </p:spPr>
      </p:pic>
      <p:pic>
        <p:nvPicPr>
          <p:cNvPr id="7" name="Picture 6"/>
          <p:cNvPicPr>
            <a:picLocks noChangeAspect="1"/>
          </p:cNvPicPr>
          <p:nvPr/>
        </p:nvPicPr>
        <p:blipFill rotWithShape="1">
          <a:blip r:embed="rId2"/>
          <a:srcRect l="7053" t="13105" r="1280" b="18750"/>
          <a:stretch/>
        </p:blipFill>
        <p:spPr>
          <a:xfrm>
            <a:off x="2127006" y="4530988"/>
            <a:ext cx="984006" cy="990600"/>
          </a:xfrm>
          <a:prstGeom prst="rect">
            <a:avLst/>
          </a:prstGeom>
          <a:ln w="28575">
            <a:solidFill>
              <a:schemeClr val="tx1"/>
            </a:solidFill>
          </a:ln>
        </p:spPr>
      </p:pic>
      <p:pic>
        <p:nvPicPr>
          <p:cNvPr id="8" name="Picture 7"/>
          <p:cNvPicPr>
            <a:picLocks noChangeAspect="1"/>
          </p:cNvPicPr>
          <p:nvPr/>
        </p:nvPicPr>
        <p:blipFill rotWithShape="1">
          <a:blip r:embed="rId2"/>
          <a:srcRect l="7053" t="13105" r="1280" b="18750"/>
          <a:stretch/>
        </p:blipFill>
        <p:spPr>
          <a:xfrm>
            <a:off x="3111012" y="4537408"/>
            <a:ext cx="984006" cy="990600"/>
          </a:xfrm>
          <a:prstGeom prst="rect">
            <a:avLst/>
          </a:prstGeom>
          <a:ln w="28575">
            <a:solidFill>
              <a:schemeClr val="tx1"/>
            </a:solidFill>
          </a:ln>
        </p:spPr>
      </p:pic>
      <p:pic>
        <p:nvPicPr>
          <p:cNvPr id="9" name="Picture 8"/>
          <p:cNvPicPr>
            <a:picLocks noChangeAspect="1"/>
          </p:cNvPicPr>
          <p:nvPr/>
        </p:nvPicPr>
        <p:blipFill rotWithShape="1">
          <a:blip r:embed="rId2"/>
          <a:srcRect l="7053" t="13105" r="1280" b="18750"/>
          <a:stretch/>
        </p:blipFill>
        <p:spPr>
          <a:xfrm>
            <a:off x="4095018" y="4530988"/>
            <a:ext cx="984006" cy="990600"/>
          </a:xfrm>
          <a:prstGeom prst="rect">
            <a:avLst/>
          </a:prstGeom>
          <a:ln w="28575">
            <a:solidFill>
              <a:schemeClr val="tx1"/>
            </a:solidFill>
          </a:ln>
        </p:spPr>
      </p:pic>
      <p:pic>
        <p:nvPicPr>
          <p:cNvPr id="10" name="Picture 9"/>
          <p:cNvPicPr>
            <a:picLocks noChangeAspect="1"/>
          </p:cNvPicPr>
          <p:nvPr/>
        </p:nvPicPr>
        <p:blipFill rotWithShape="1">
          <a:blip r:embed="rId2"/>
          <a:srcRect l="7053" t="13105" r="1280" b="18750"/>
          <a:stretch/>
        </p:blipFill>
        <p:spPr>
          <a:xfrm>
            <a:off x="5048434" y="4537408"/>
            <a:ext cx="984006" cy="990600"/>
          </a:xfrm>
          <a:prstGeom prst="rect">
            <a:avLst/>
          </a:prstGeom>
          <a:ln w="28575">
            <a:solidFill>
              <a:schemeClr val="tx1"/>
            </a:solidFill>
          </a:ln>
        </p:spPr>
      </p:pic>
      <p:pic>
        <p:nvPicPr>
          <p:cNvPr id="11" name="Picture 10"/>
          <p:cNvPicPr>
            <a:picLocks noChangeAspect="1"/>
          </p:cNvPicPr>
          <p:nvPr/>
        </p:nvPicPr>
        <p:blipFill rotWithShape="1">
          <a:blip r:embed="rId2"/>
          <a:srcRect l="7053" t="13105" r="1280" b="18750"/>
          <a:stretch/>
        </p:blipFill>
        <p:spPr>
          <a:xfrm>
            <a:off x="6001849" y="4530988"/>
            <a:ext cx="984006" cy="990600"/>
          </a:xfrm>
          <a:prstGeom prst="rect">
            <a:avLst/>
          </a:prstGeom>
          <a:ln w="28575">
            <a:solidFill>
              <a:schemeClr val="tx1"/>
            </a:solidFill>
          </a:ln>
        </p:spPr>
      </p:pic>
      <p:pic>
        <p:nvPicPr>
          <p:cNvPr id="12" name="Picture 11"/>
          <p:cNvPicPr>
            <a:picLocks noChangeAspect="1"/>
          </p:cNvPicPr>
          <p:nvPr/>
        </p:nvPicPr>
        <p:blipFill rotWithShape="1">
          <a:blip r:embed="rId3"/>
          <a:srcRect l="14840" t="5696" r="11732" b="4542"/>
          <a:stretch/>
        </p:blipFill>
        <p:spPr>
          <a:xfrm>
            <a:off x="1706969" y="3417447"/>
            <a:ext cx="526806" cy="524442"/>
          </a:xfrm>
          <a:prstGeom prst="rect">
            <a:avLst/>
          </a:prstGeom>
          <a:ln w="28575">
            <a:solidFill>
              <a:schemeClr val="tx1"/>
            </a:solidFill>
          </a:ln>
        </p:spPr>
      </p:pic>
      <p:pic>
        <p:nvPicPr>
          <p:cNvPr id="13" name="Picture 12"/>
          <p:cNvPicPr>
            <a:picLocks noChangeAspect="1"/>
          </p:cNvPicPr>
          <p:nvPr/>
        </p:nvPicPr>
        <p:blipFill rotWithShape="1">
          <a:blip r:embed="rId3"/>
          <a:srcRect l="14840" t="5696" r="11732" b="4542"/>
          <a:stretch/>
        </p:blipFill>
        <p:spPr>
          <a:xfrm>
            <a:off x="2232560" y="3418717"/>
            <a:ext cx="526806" cy="508800"/>
          </a:xfrm>
          <a:prstGeom prst="rect">
            <a:avLst/>
          </a:prstGeom>
          <a:ln w="28575">
            <a:solidFill>
              <a:schemeClr val="tx1"/>
            </a:solidFill>
          </a:ln>
        </p:spPr>
      </p:pic>
      <p:pic>
        <p:nvPicPr>
          <p:cNvPr id="14" name="Picture 13"/>
          <p:cNvPicPr>
            <a:picLocks noChangeAspect="1"/>
          </p:cNvPicPr>
          <p:nvPr/>
        </p:nvPicPr>
        <p:blipFill rotWithShape="1">
          <a:blip r:embed="rId3"/>
          <a:srcRect l="14840" t="5696" r="11732" b="4542"/>
          <a:stretch/>
        </p:blipFill>
        <p:spPr>
          <a:xfrm>
            <a:off x="2752759" y="3419586"/>
            <a:ext cx="526806" cy="515115"/>
          </a:xfrm>
          <a:prstGeom prst="rect">
            <a:avLst/>
          </a:prstGeom>
          <a:ln w="28575">
            <a:solidFill>
              <a:schemeClr val="tx1"/>
            </a:solidFill>
          </a:ln>
        </p:spPr>
      </p:pic>
      <p:pic>
        <p:nvPicPr>
          <p:cNvPr id="15" name="Picture 14"/>
          <p:cNvPicPr>
            <a:picLocks noChangeAspect="1"/>
          </p:cNvPicPr>
          <p:nvPr/>
        </p:nvPicPr>
        <p:blipFill rotWithShape="1">
          <a:blip r:embed="rId3"/>
          <a:srcRect l="14840" t="5696" r="11732" b="4542"/>
          <a:stretch/>
        </p:blipFill>
        <p:spPr>
          <a:xfrm>
            <a:off x="3276600" y="3419587"/>
            <a:ext cx="526806" cy="507930"/>
          </a:xfrm>
          <a:prstGeom prst="rect">
            <a:avLst/>
          </a:prstGeom>
          <a:ln w="28575">
            <a:solidFill>
              <a:schemeClr val="tx1"/>
            </a:solidFill>
          </a:ln>
        </p:spPr>
      </p:pic>
      <p:pic>
        <p:nvPicPr>
          <p:cNvPr id="16" name="Picture 15"/>
          <p:cNvPicPr>
            <a:picLocks noChangeAspect="1"/>
          </p:cNvPicPr>
          <p:nvPr/>
        </p:nvPicPr>
        <p:blipFill rotWithShape="1">
          <a:blip r:embed="rId3"/>
          <a:srcRect l="14840" t="5696" r="11732" b="4542"/>
          <a:stretch/>
        </p:blipFill>
        <p:spPr>
          <a:xfrm>
            <a:off x="3803406" y="3419588"/>
            <a:ext cx="526806" cy="515115"/>
          </a:xfrm>
          <a:prstGeom prst="rect">
            <a:avLst/>
          </a:prstGeom>
          <a:ln w="28575">
            <a:solidFill>
              <a:schemeClr val="tx1"/>
            </a:solidFill>
          </a:ln>
        </p:spPr>
      </p:pic>
      <p:pic>
        <p:nvPicPr>
          <p:cNvPr id="17" name="Picture 16"/>
          <p:cNvPicPr>
            <a:picLocks noChangeAspect="1"/>
          </p:cNvPicPr>
          <p:nvPr/>
        </p:nvPicPr>
        <p:blipFill rotWithShape="1">
          <a:blip r:embed="rId3"/>
          <a:srcRect l="14840" t="5696" r="11732" b="4542"/>
          <a:stretch/>
        </p:blipFill>
        <p:spPr>
          <a:xfrm>
            <a:off x="4327781" y="3419589"/>
            <a:ext cx="526806" cy="515115"/>
          </a:xfrm>
          <a:prstGeom prst="rect">
            <a:avLst/>
          </a:prstGeom>
          <a:ln w="28575">
            <a:solidFill>
              <a:schemeClr val="tx1"/>
            </a:solidFill>
          </a:ln>
        </p:spPr>
      </p:pic>
      <p:pic>
        <p:nvPicPr>
          <p:cNvPr id="18" name="Picture 17"/>
          <p:cNvPicPr>
            <a:picLocks noChangeAspect="1"/>
          </p:cNvPicPr>
          <p:nvPr/>
        </p:nvPicPr>
        <p:blipFill rotWithShape="1">
          <a:blip r:embed="rId3"/>
          <a:srcRect l="14840" t="5696" r="11732" b="4542"/>
          <a:stretch/>
        </p:blipFill>
        <p:spPr>
          <a:xfrm>
            <a:off x="1706969" y="3942758"/>
            <a:ext cx="526806" cy="507930"/>
          </a:xfrm>
          <a:prstGeom prst="rect">
            <a:avLst/>
          </a:prstGeom>
          <a:ln w="28575">
            <a:solidFill>
              <a:schemeClr val="tx1"/>
            </a:solidFill>
          </a:ln>
        </p:spPr>
      </p:pic>
      <p:pic>
        <p:nvPicPr>
          <p:cNvPr id="19" name="Picture 18"/>
          <p:cNvPicPr>
            <a:picLocks noChangeAspect="1"/>
          </p:cNvPicPr>
          <p:nvPr/>
        </p:nvPicPr>
        <p:blipFill rotWithShape="1">
          <a:blip r:embed="rId3"/>
          <a:srcRect l="14840" t="5696" r="11732" b="4542"/>
          <a:stretch/>
        </p:blipFill>
        <p:spPr>
          <a:xfrm>
            <a:off x="2232127" y="3928787"/>
            <a:ext cx="526806" cy="521032"/>
          </a:xfrm>
          <a:prstGeom prst="rect">
            <a:avLst/>
          </a:prstGeom>
          <a:ln w="28575">
            <a:solidFill>
              <a:schemeClr val="tx1"/>
            </a:solidFill>
          </a:ln>
        </p:spPr>
      </p:pic>
      <p:pic>
        <p:nvPicPr>
          <p:cNvPr id="20" name="Picture 19"/>
          <p:cNvPicPr>
            <a:picLocks noChangeAspect="1"/>
          </p:cNvPicPr>
          <p:nvPr/>
        </p:nvPicPr>
        <p:blipFill rotWithShape="1">
          <a:blip r:embed="rId3"/>
          <a:srcRect l="14840" t="5696" r="11732" b="4542"/>
          <a:stretch/>
        </p:blipFill>
        <p:spPr>
          <a:xfrm>
            <a:off x="2752759" y="3934704"/>
            <a:ext cx="526806" cy="515115"/>
          </a:xfrm>
          <a:prstGeom prst="rect">
            <a:avLst/>
          </a:prstGeom>
          <a:ln w="28575">
            <a:solidFill>
              <a:schemeClr val="tx1"/>
            </a:solidFill>
          </a:ln>
        </p:spPr>
      </p:pic>
      <p:pic>
        <p:nvPicPr>
          <p:cNvPr id="21" name="Picture 20"/>
          <p:cNvPicPr>
            <a:picLocks noChangeAspect="1"/>
          </p:cNvPicPr>
          <p:nvPr/>
        </p:nvPicPr>
        <p:blipFill rotWithShape="1">
          <a:blip r:embed="rId3"/>
          <a:srcRect l="14840" t="5696" r="11732" b="4542"/>
          <a:stretch/>
        </p:blipFill>
        <p:spPr>
          <a:xfrm>
            <a:off x="3276600" y="3927517"/>
            <a:ext cx="526806" cy="525817"/>
          </a:xfrm>
          <a:prstGeom prst="rect">
            <a:avLst/>
          </a:prstGeom>
          <a:ln w="28575">
            <a:solidFill>
              <a:schemeClr val="tx1"/>
            </a:solidFill>
          </a:ln>
        </p:spPr>
      </p:pic>
      <p:pic>
        <p:nvPicPr>
          <p:cNvPr id="22" name="Picture 21"/>
          <p:cNvPicPr>
            <a:picLocks noChangeAspect="1"/>
          </p:cNvPicPr>
          <p:nvPr/>
        </p:nvPicPr>
        <p:blipFill rotWithShape="1">
          <a:blip r:embed="rId3"/>
          <a:srcRect l="14840" t="5696" r="11732" b="4542"/>
          <a:stretch/>
        </p:blipFill>
        <p:spPr>
          <a:xfrm>
            <a:off x="3803406" y="3934703"/>
            <a:ext cx="526806" cy="515985"/>
          </a:xfrm>
          <a:prstGeom prst="rect">
            <a:avLst/>
          </a:prstGeom>
          <a:ln w="28575">
            <a:solidFill>
              <a:schemeClr val="tx1"/>
            </a:solidFill>
          </a:ln>
        </p:spPr>
      </p:pic>
      <p:pic>
        <p:nvPicPr>
          <p:cNvPr id="23" name="Picture 22"/>
          <p:cNvPicPr>
            <a:picLocks noChangeAspect="1"/>
          </p:cNvPicPr>
          <p:nvPr/>
        </p:nvPicPr>
        <p:blipFill rotWithShape="1">
          <a:blip r:embed="rId3"/>
          <a:srcRect l="14840" t="5696" r="11732" b="4542"/>
          <a:stretch/>
        </p:blipFill>
        <p:spPr>
          <a:xfrm>
            <a:off x="4327781" y="3934704"/>
            <a:ext cx="526806" cy="515115"/>
          </a:xfrm>
          <a:prstGeom prst="rect">
            <a:avLst/>
          </a:prstGeom>
          <a:ln w="28575">
            <a:solidFill>
              <a:schemeClr val="tx1"/>
            </a:solidFill>
          </a:ln>
        </p:spPr>
      </p:pic>
      <p:pic>
        <p:nvPicPr>
          <p:cNvPr id="24" name="Picture 23"/>
          <p:cNvPicPr>
            <a:picLocks noChangeAspect="1"/>
          </p:cNvPicPr>
          <p:nvPr/>
        </p:nvPicPr>
        <p:blipFill rotWithShape="1">
          <a:blip r:embed="rId3"/>
          <a:srcRect l="14840" t="5696" r="11732" b="4542"/>
          <a:stretch/>
        </p:blipFill>
        <p:spPr>
          <a:xfrm>
            <a:off x="4846230" y="3412319"/>
            <a:ext cx="542223" cy="521950"/>
          </a:xfrm>
          <a:prstGeom prst="rect">
            <a:avLst/>
          </a:prstGeom>
          <a:ln w="28575">
            <a:solidFill>
              <a:schemeClr val="tx1"/>
            </a:solidFill>
          </a:ln>
        </p:spPr>
      </p:pic>
      <p:pic>
        <p:nvPicPr>
          <p:cNvPr id="25" name="Picture 24"/>
          <p:cNvPicPr>
            <a:picLocks noChangeAspect="1"/>
          </p:cNvPicPr>
          <p:nvPr/>
        </p:nvPicPr>
        <p:blipFill rotWithShape="1">
          <a:blip r:embed="rId3"/>
          <a:srcRect l="14840" t="5696" r="11732" b="4542"/>
          <a:stretch/>
        </p:blipFill>
        <p:spPr>
          <a:xfrm>
            <a:off x="4854053" y="3935054"/>
            <a:ext cx="534400" cy="515115"/>
          </a:xfrm>
          <a:prstGeom prst="rect">
            <a:avLst/>
          </a:prstGeom>
          <a:ln w="28575">
            <a:solidFill>
              <a:schemeClr val="tx1"/>
            </a:solidFill>
          </a:ln>
        </p:spPr>
      </p:pic>
      <p:pic>
        <p:nvPicPr>
          <p:cNvPr id="30" name="Picture 29"/>
          <p:cNvPicPr>
            <a:picLocks noChangeAspect="1"/>
          </p:cNvPicPr>
          <p:nvPr/>
        </p:nvPicPr>
        <p:blipFill rotWithShape="1">
          <a:blip r:embed="rId4"/>
          <a:srcRect l="9282" t="14524" r="8576"/>
          <a:stretch/>
        </p:blipFill>
        <p:spPr>
          <a:xfrm>
            <a:off x="3069434" y="5599420"/>
            <a:ext cx="984006" cy="966499"/>
          </a:xfrm>
          <a:prstGeom prst="rect">
            <a:avLst/>
          </a:prstGeom>
          <a:ln w="28575">
            <a:solidFill>
              <a:schemeClr val="tx1"/>
            </a:solidFill>
          </a:ln>
        </p:spPr>
      </p:pic>
      <p:pic>
        <p:nvPicPr>
          <p:cNvPr id="31" name="Picture 30"/>
          <p:cNvPicPr>
            <a:picLocks noChangeAspect="1"/>
          </p:cNvPicPr>
          <p:nvPr/>
        </p:nvPicPr>
        <p:blipFill rotWithShape="1">
          <a:blip r:embed="rId4"/>
          <a:srcRect l="9282" t="14524" r="8576"/>
          <a:stretch/>
        </p:blipFill>
        <p:spPr>
          <a:xfrm>
            <a:off x="5019859" y="5596317"/>
            <a:ext cx="984006" cy="966499"/>
          </a:xfrm>
          <a:prstGeom prst="rect">
            <a:avLst/>
          </a:prstGeom>
          <a:ln w="28575">
            <a:solidFill>
              <a:schemeClr val="tx1"/>
            </a:solidFill>
          </a:ln>
        </p:spPr>
      </p:pic>
      <p:pic>
        <p:nvPicPr>
          <p:cNvPr id="32" name="Picture 31"/>
          <p:cNvPicPr>
            <a:picLocks noChangeAspect="1"/>
          </p:cNvPicPr>
          <p:nvPr/>
        </p:nvPicPr>
        <p:blipFill rotWithShape="1">
          <a:blip r:embed="rId4"/>
          <a:srcRect l="9282" t="14524" r="8576"/>
          <a:stretch/>
        </p:blipFill>
        <p:spPr>
          <a:xfrm>
            <a:off x="4051790" y="5596317"/>
            <a:ext cx="984006" cy="966499"/>
          </a:xfrm>
          <a:prstGeom prst="rect">
            <a:avLst/>
          </a:prstGeom>
          <a:ln w="28575">
            <a:solidFill>
              <a:schemeClr val="tx1"/>
            </a:solidFill>
          </a:ln>
        </p:spPr>
      </p:pic>
      <p:pic>
        <p:nvPicPr>
          <p:cNvPr id="33" name="Picture 32"/>
          <p:cNvPicPr>
            <a:picLocks noChangeAspect="1"/>
          </p:cNvPicPr>
          <p:nvPr/>
        </p:nvPicPr>
        <p:blipFill rotWithShape="1">
          <a:blip r:embed="rId4"/>
          <a:srcRect l="9282" t="14524" r="8576"/>
          <a:stretch/>
        </p:blipFill>
        <p:spPr>
          <a:xfrm>
            <a:off x="2084583" y="5599420"/>
            <a:ext cx="984006" cy="966499"/>
          </a:xfrm>
          <a:prstGeom prst="rect">
            <a:avLst/>
          </a:prstGeom>
          <a:ln w="28575">
            <a:solidFill>
              <a:schemeClr val="tx1"/>
            </a:solidFill>
          </a:ln>
        </p:spPr>
      </p:pic>
      <p:pic>
        <p:nvPicPr>
          <p:cNvPr id="34" name="Picture 33"/>
          <p:cNvPicPr>
            <a:picLocks noChangeAspect="1"/>
          </p:cNvPicPr>
          <p:nvPr/>
        </p:nvPicPr>
        <p:blipFill rotWithShape="1">
          <a:blip r:embed="rId4"/>
          <a:srcRect l="9282" t="14524" r="8576"/>
          <a:stretch/>
        </p:blipFill>
        <p:spPr>
          <a:xfrm>
            <a:off x="1099732" y="5596315"/>
            <a:ext cx="984006" cy="966499"/>
          </a:xfrm>
          <a:prstGeom prst="rect">
            <a:avLst/>
          </a:prstGeom>
          <a:ln w="28575">
            <a:solidFill>
              <a:schemeClr val="tx1"/>
            </a:solidFill>
          </a:ln>
        </p:spPr>
      </p:pic>
    </p:spTree>
    <p:extLst>
      <p:ext uri="{BB962C8B-B14F-4D97-AF65-F5344CB8AC3E}">
        <p14:creationId xmlns:p14="http://schemas.microsoft.com/office/powerpoint/2010/main" val="68645617"/>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5844" cy="6858000"/>
          </a:xfrm>
          <a:prstGeom prst="rect">
            <a:avLst/>
          </a:prstGeom>
        </p:spPr>
      </p:pic>
      <p:sp>
        <p:nvSpPr>
          <p:cNvPr id="2" name="Title 1"/>
          <p:cNvSpPr>
            <a:spLocks noGrp="1"/>
          </p:cNvSpPr>
          <p:nvPr>
            <p:ph type="title"/>
          </p:nvPr>
        </p:nvSpPr>
        <p:spPr>
          <a:xfrm>
            <a:off x="458122" y="838200"/>
            <a:ext cx="8229600" cy="1143000"/>
          </a:xfrm>
        </p:spPr>
        <p:txBody>
          <a:bodyPr>
            <a:normAutofit fontScale="90000"/>
          </a:bodyPr>
          <a:lstStyle/>
          <a:p>
            <a:pPr algn="ctr"/>
            <a:r>
              <a:rPr lang="en-CA" dirty="0" smtClean="0">
                <a:ln w="12700">
                  <a:solidFill>
                    <a:schemeClr val="tx1"/>
                  </a:solidFill>
                </a:ln>
                <a:latin typeface="AR DARLING" panose="02000000000000000000" pitchFamily="2" charset="0"/>
              </a:rPr>
              <a:t>Legacies That the Winter Olympics Left Behind:</a:t>
            </a:r>
            <a:endParaRPr lang="en-CA" dirty="0">
              <a:ln w="12700">
                <a:solidFill>
                  <a:schemeClr val="tx1"/>
                </a:solidFill>
              </a:ln>
              <a:latin typeface="AR DARLING" panose="02000000000000000000" pitchFamily="2" charset="0"/>
            </a:endParaRPr>
          </a:p>
        </p:txBody>
      </p:sp>
    </p:spTree>
    <p:extLst>
      <p:ext uri="{BB962C8B-B14F-4D97-AF65-F5344CB8AC3E}">
        <p14:creationId xmlns:p14="http://schemas.microsoft.com/office/powerpoint/2010/main" val="2186583954"/>
      </p:ext>
    </p:extLst>
  </p:cSld>
  <p:clrMapOvr>
    <a:masterClrMapping/>
  </p:clrMapOvr>
  <p:transition spd="slow" advTm="1000">
    <p:wheel spokes="1"/>
  </p:transition>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503</TotalTime>
  <Words>109</Words>
  <Application>Microsoft Office PowerPoint</Application>
  <PresentationFormat>On-screen Show (4:3)</PresentationFormat>
  <Paragraphs>59</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Slipstream</vt:lpstr>
      <vt:lpstr>Olympic Project #1</vt:lpstr>
      <vt:lpstr>Introduction</vt:lpstr>
      <vt:lpstr>5 Significant Moments:</vt:lpstr>
      <vt:lpstr>#1</vt:lpstr>
      <vt:lpstr>#2</vt:lpstr>
      <vt:lpstr>#3</vt:lpstr>
      <vt:lpstr>#4</vt:lpstr>
      <vt:lpstr>#5</vt:lpstr>
      <vt:lpstr>Legacies That the Winter Olympics Left Behind:</vt:lpstr>
      <vt:lpstr>Sporting Legacy</vt:lpstr>
      <vt:lpstr>Transport/Infrastructure Legacy</vt:lpstr>
      <vt:lpstr>Whistler Olympic Park</vt:lpstr>
      <vt:lpstr>Thank-you For Your Time!</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 Project #1</dc:title>
  <dc:creator>024S-Kong, Tara</dc:creator>
  <cp:lastModifiedBy>Abbot, Christine</cp:lastModifiedBy>
  <cp:revision>66</cp:revision>
  <dcterms:created xsi:type="dcterms:W3CDTF">2014-01-09T19:58:49Z</dcterms:created>
  <dcterms:modified xsi:type="dcterms:W3CDTF">2014-01-21T20:13:14Z</dcterms:modified>
</cp:coreProperties>
</file>